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2" r:id="rId6"/>
    <p:sldId id="263" r:id="rId7"/>
    <p:sldId id="283" r:id="rId8"/>
    <p:sldId id="265" r:id="rId9"/>
    <p:sldId id="266" r:id="rId10"/>
    <p:sldId id="270" r:id="rId11"/>
    <p:sldId id="271" r:id="rId12"/>
    <p:sldId id="272" r:id="rId13"/>
    <p:sldId id="273" r:id="rId14"/>
    <p:sldId id="277" r:id="rId15"/>
    <p:sldId id="281" r:id="rId16"/>
    <p:sldId id="278" r:id="rId17"/>
    <p:sldId id="282" r:id="rId18"/>
    <p:sldId id="275" r:id="rId19"/>
  </p:sldIdLst>
  <p:sldSz cx="18288000" cy="10287000"/>
  <p:notesSz cx="6858000" cy="9144000"/>
  <p:embeddedFontLst>
    <p:embeddedFont>
      <p:font typeface="KaiTi" panose="02010609060101010101" pitchFamily="49" charset="-122"/>
      <p:regular r:id="rId21"/>
    </p:embeddedFont>
    <p:embeddedFont>
      <p:font typeface="思源黑体 Bold" panose="020B0800000000000000" pitchFamily="34" charset="-128"/>
      <p:regular r:id="rId22"/>
      <p:bold r:id="rId23"/>
      <p:italic r:id="rId24"/>
      <p:boldItalic r:id="rId25"/>
    </p:embeddedFont>
    <p:embeddedFont>
      <p:font typeface="思源黑体 Light" panose="020B0400000000000000" pitchFamily="34" charset="-128"/>
      <p:regular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Noto Kufi Arabic Bold" panose="020B0806030804020204" pitchFamily="34" charset="0"/>
      <p:regular r:id="rId33"/>
      <p:bold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 autoAdjust="0"/>
    <p:restoredTop sz="94605" autoAdjust="0"/>
  </p:normalViewPr>
  <p:slideViewPr>
    <p:cSldViewPr>
      <p:cViewPr varScale="1">
        <p:scale>
          <a:sx n="67" d="100"/>
          <a:sy n="67" d="100"/>
        </p:scale>
        <p:origin x="1000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BE013E-F035-8040-B2D3-ECDC1730077D}" type="datetimeFigureOut">
              <a:rPr kumimoji="1" lang="zh-CN" altLang="en-US" smtClean="0"/>
              <a:t>2023/9/15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56F11D-D47C-9E42-BB69-6AAE6D4B8CE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56F11D-D47C-9E42-BB69-6AAE6D4B8CE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7.png"/><Relationship Id="rId4" Type="http://schemas.openxmlformats.org/officeDocument/2006/relationships/image" Target="../media/image18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4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9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73200" y="0"/>
            <a:ext cx="8229600" cy="10287000"/>
          </a:xfrm>
          <a:custGeom>
            <a:avLst/>
            <a:gdLst/>
            <a:ahLst/>
            <a:cxnLst/>
            <a:rect l="l" t="t" r="r" b="b"/>
            <a:pathLst>
              <a:path w="8229600" h="102870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06933" y="1333500"/>
            <a:ext cx="8229600" cy="10287000"/>
          </a:xfrm>
          <a:custGeom>
            <a:avLst/>
            <a:gdLst/>
            <a:ahLst/>
            <a:cxnLst/>
            <a:rect l="l" t="t" r="r" b="b"/>
            <a:pathLst>
              <a:path w="8229600" h="102870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050371" y="0"/>
            <a:ext cx="8190313" cy="10237891"/>
          </a:xfrm>
          <a:custGeom>
            <a:avLst/>
            <a:gdLst/>
            <a:ahLst/>
            <a:cxnLst/>
            <a:rect l="l" t="t" r="r" b="b"/>
            <a:pathLst>
              <a:path w="8190313" h="10237891">
                <a:moveTo>
                  <a:pt x="0" y="0"/>
                </a:moveTo>
                <a:lnTo>
                  <a:pt x="8190313" y="0"/>
                </a:lnTo>
                <a:lnTo>
                  <a:pt x="8190313" y="10237891"/>
                </a:lnTo>
                <a:lnTo>
                  <a:pt x="0" y="102378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08614" y="-1158634"/>
            <a:ext cx="8190313" cy="10237891"/>
          </a:xfrm>
          <a:custGeom>
            <a:avLst/>
            <a:gdLst/>
            <a:ahLst/>
            <a:cxnLst/>
            <a:rect l="l" t="t" r="r" b="b"/>
            <a:pathLst>
              <a:path w="8190313" h="10237891">
                <a:moveTo>
                  <a:pt x="0" y="0"/>
                </a:moveTo>
                <a:lnTo>
                  <a:pt x="8190314" y="0"/>
                </a:lnTo>
                <a:lnTo>
                  <a:pt x="8190314" y="10237892"/>
                </a:lnTo>
                <a:lnTo>
                  <a:pt x="0" y="1023789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28453" y="-1472047"/>
            <a:ext cx="13231093" cy="13231093"/>
          </a:xfrm>
          <a:custGeom>
            <a:avLst/>
            <a:gdLst/>
            <a:ahLst/>
            <a:cxnLst/>
            <a:rect l="l" t="t" r="r" b="b"/>
            <a:pathLst>
              <a:path w="13231093" h="13231093">
                <a:moveTo>
                  <a:pt x="0" y="0"/>
                </a:moveTo>
                <a:lnTo>
                  <a:pt x="13231094" y="0"/>
                </a:lnTo>
                <a:lnTo>
                  <a:pt x="13231094" y="13231094"/>
                </a:lnTo>
                <a:lnTo>
                  <a:pt x="0" y="132310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45272" y="7366645"/>
            <a:ext cx="8229600" cy="10287000"/>
          </a:xfrm>
          <a:custGeom>
            <a:avLst/>
            <a:gdLst/>
            <a:ahLst/>
            <a:cxnLst/>
            <a:rect l="l" t="t" r="r" b="b"/>
            <a:pathLst>
              <a:path w="8229600" h="102870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45477" y="-6402764"/>
            <a:ext cx="7510734" cy="9388417"/>
          </a:xfrm>
          <a:custGeom>
            <a:avLst/>
            <a:gdLst/>
            <a:ahLst/>
            <a:cxnLst/>
            <a:rect l="l" t="t" r="r" b="b"/>
            <a:pathLst>
              <a:path w="7510734" h="9388417">
                <a:moveTo>
                  <a:pt x="0" y="0"/>
                </a:moveTo>
                <a:lnTo>
                  <a:pt x="7510734" y="0"/>
                </a:lnTo>
                <a:lnTo>
                  <a:pt x="7510734" y="9388417"/>
                </a:lnTo>
                <a:lnTo>
                  <a:pt x="0" y="9388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5272206" y="6028059"/>
            <a:ext cx="7744220" cy="1146027"/>
            <a:chOff x="0" y="0"/>
            <a:chExt cx="5208054" cy="152803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5208054" cy="1100005"/>
            </a:xfrm>
            <a:custGeom>
              <a:avLst/>
              <a:gdLst/>
              <a:ahLst/>
              <a:cxnLst/>
              <a:rect l="l" t="t" r="r" b="b"/>
              <a:pathLst>
                <a:path w="5208054" h="1100005">
                  <a:moveTo>
                    <a:pt x="0" y="0"/>
                  </a:moveTo>
                  <a:lnTo>
                    <a:pt x="5208054" y="0"/>
                  </a:lnTo>
                  <a:lnTo>
                    <a:pt x="5208054" y="1100005"/>
                  </a:lnTo>
                  <a:lnTo>
                    <a:pt x="0" y="11000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alphaModFix amt="65000"/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-110689" b="-1146903"/>
              </a:stretch>
            </a:blipFill>
          </p:spPr>
        </p:sp>
        <p:sp>
          <p:nvSpPr>
            <p:cNvPr id="11" name="TextBox 11"/>
            <p:cNvSpPr txBox="1"/>
            <p:nvPr/>
          </p:nvSpPr>
          <p:spPr>
            <a:xfrm>
              <a:off x="545983" y="237339"/>
              <a:ext cx="4116089" cy="12906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20"/>
                </a:lnSpc>
                <a:spcBef>
                  <a:spcPct val="0"/>
                </a:spcBef>
              </a:pPr>
              <a:r>
                <a:rPr lang="en-US" sz="2800" dirty="0" err="1">
                  <a:solidFill>
                    <a:srgbClr val="FFFFFF"/>
                  </a:solidFill>
                  <a:ea typeface="思源黑体 Bold"/>
                </a:rPr>
                <a:t>汇报人：刘心源</a:t>
              </a:r>
              <a:r>
                <a:rPr lang="zh-CN" altLang="en-US" sz="2800" dirty="0">
                  <a:solidFill>
                    <a:srgbClr val="FFFFFF"/>
                  </a:solidFill>
                  <a:ea typeface="思源黑体 Bold"/>
                </a:rPr>
                <a:t>、欧阳创宇、林俊光</a:t>
              </a:r>
              <a:endParaRPr lang="en-US" sz="2800" dirty="0">
                <a:solidFill>
                  <a:srgbClr val="FFFFFF"/>
                </a:solidFill>
                <a:ea typeface="思源黑体 Bold"/>
              </a:endParaRP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076944" y="8332720"/>
            <a:ext cx="2130872" cy="4004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60"/>
              </a:lnSpc>
              <a:spcBef>
                <a:spcPct val="0"/>
              </a:spcBef>
            </a:pPr>
            <a:r>
              <a:rPr lang="en-US" altLang="zh-CN" sz="2400" spc="240" dirty="0">
                <a:solidFill>
                  <a:srgbClr val="FFFFFF"/>
                </a:solidFill>
                <a:latin typeface="思源黑体 Bold"/>
              </a:rPr>
              <a:t>2023/09/14</a:t>
            </a:r>
            <a:endParaRPr lang="en-US" sz="2400" spc="240" dirty="0">
              <a:solidFill>
                <a:srgbClr val="FFFFFF"/>
              </a:solidFill>
              <a:latin typeface="思源黑体 Bold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4422381" y="3522275"/>
            <a:ext cx="9443238" cy="232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8925"/>
              </a:lnSpc>
              <a:spcBef>
                <a:spcPct val="0"/>
              </a:spcBef>
            </a:pPr>
            <a:endParaRPr lang="en-US" sz="13520" spc="1351" dirty="0">
              <a:solidFill>
                <a:srgbClr val="FFFFFF"/>
              </a:solidFill>
              <a:ea typeface="思源黑体 Heavy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818640" y="2241067"/>
            <a:ext cx="8651352" cy="30521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320"/>
              </a:lnSpc>
              <a:spcBef>
                <a:spcPct val="0"/>
              </a:spcBef>
            </a:pPr>
            <a:r>
              <a:rPr lang="en-US" sz="8800" spc="879" dirty="0" err="1">
                <a:solidFill>
                  <a:srgbClr val="FFFFFF"/>
                </a:solidFill>
                <a:ea typeface="思源黑体 Heavy"/>
              </a:rPr>
              <a:t>Rudist</a:t>
            </a:r>
            <a:endParaRPr lang="en-US" sz="8800" spc="879" dirty="0">
              <a:solidFill>
                <a:srgbClr val="FFFFFF"/>
              </a:solidFill>
              <a:ea typeface="思源黑体 Heavy"/>
            </a:endParaRPr>
          </a:p>
          <a:p>
            <a:pPr algn="ctr">
              <a:lnSpc>
                <a:spcPts val="12320"/>
              </a:lnSpc>
              <a:spcBef>
                <a:spcPct val="0"/>
              </a:spcBef>
            </a:pPr>
            <a:r>
              <a:rPr lang="en-US" sz="8800" spc="879" dirty="0" err="1">
                <a:solidFill>
                  <a:srgbClr val="FFFFFF"/>
                </a:solidFill>
                <a:ea typeface="思源黑体 Heavy"/>
              </a:rPr>
              <a:t>设计报告</a:t>
            </a:r>
            <a:endParaRPr lang="en-US" sz="8800" spc="879" dirty="0">
              <a:solidFill>
                <a:srgbClr val="FFFFFF"/>
              </a:solidFill>
              <a:ea typeface="思源黑体 Heavy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259892" y="-5323514"/>
            <a:ext cx="7372241" cy="8518842"/>
            <a:chOff x="0" y="0"/>
            <a:chExt cx="9829654" cy="11358456"/>
          </a:xfrm>
        </p:grpSpPr>
        <p:sp>
          <p:nvSpPr>
            <p:cNvPr id="3" name="Freeform 3"/>
            <p:cNvSpPr/>
            <p:nvPr/>
          </p:nvSpPr>
          <p:spPr>
            <a:xfrm flipH="1">
              <a:off x="1741063" y="1247717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669" y="1821761"/>
            <a:ext cx="12766011" cy="24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05"/>
              </a:lnSpc>
              <a:spcBef>
                <a:spcPct val="0"/>
              </a:spcBef>
            </a:pPr>
            <a:r>
              <a:rPr lang="en-US" sz="14215">
                <a:solidFill>
                  <a:srgbClr val="E6E6E6"/>
                </a:solidFill>
                <a:latin typeface="Noto Kufi Arabic Bold"/>
              </a:rPr>
              <a:t>PART FOUR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7735487" y="1058235"/>
            <a:ext cx="16380626" cy="11501300"/>
            <a:chOff x="0" y="0"/>
            <a:chExt cx="21840835" cy="15335067"/>
          </a:xfrm>
        </p:grpSpPr>
        <p:sp>
          <p:nvSpPr>
            <p:cNvPr id="8" name="Freeform 8"/>
            <p:cNvSpPr/>
            <p:nvPr/>
          </p:nvSpPr>
          <p:spPr>
            <a:xfrm>
              <a:off x="8601400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2350611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7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7" y="13650522"/>
                  </a:lnTo>
                  <a:lnTo>
                    <a:pt x="10920417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920418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0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8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8" y="13650522"/>
                  </a:lnTo>
                  <a:lnTo>
                    <a:pt x="10920418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71550" y="2136252"/>
            <a:ext cx="7142142" cy="437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0"/>
              </a:lnSpc>
              <a:spcBef>
                <a:spcPct val="0"/>
              </a:spcBef>
            </a:pPr>
            <a:r>
              <a:rPr lang="en-US" sz="25555">
                <a:solidFill>
                  <a:srgbClr val="4187E1"/>
                </a:solidFill>
                <a:latin typeface="Noto Kufi Arabic Bold"/>
              </a:rPr>
              <a:t>04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650719"/>
            <a:ext cx="8115300" cy="154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5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424242"/>
                </a:solidFill>
                <a:ea typeface="思源黑体 Bold"/>
              </a:rPr>
              <a:t>主从架构</a:t>
            </a:r>
            <a:endParaRPr lang="en-US" sz="9000" dirty="0">
              <a:solidFill>
                <a:srgbClr val="424242"/>
              </a:solidFill>
              <a:ea typeface="思源黑体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-1230636" y="0"/>
            <a:ext cx="3660637" cy="2790859"/>
            <a:chOff x="0" y="0"/>
            <a:chExt cx="4880849" cy="3721145"/>
          </a:xfrm>
        </p:grpSpPr>
        <p:sp>
          <p:nvSpPr>
            <p:cNvPr id="6" name="Freeform 6"/>
            <p:cNvSpPr/>
            <p:nvPr/>
          </p:nvSpPr>
          <p:spPr>
            <a:xfrm rot="3921718">
              <a:off x="1559183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 rot="3921718">
              <a:off x="719584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>
            <a:off x="-502920" y="1923722"/>
            <a:ext cx="8193526" cy="0"/>
          </a:xfrm>
          <a:prstGeom prst="line">
            <a:avLst/>
          </a:prstGeom>
          <a:ln w="76200" cap="flat">
            <a:solidFill>
              <a:srgbClr val="5D9F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1" name="Freeform 21"/>
          <p:cNvSpPr/>
          <p:nvPr/>
        </p:nvSpPr>
        <p:spPr>
          <a:xfrm rot="123396">
            <a:off x="-12024490" y="9816478"/>
            <a:ext cx="15411155" cy="3250353"/>
          </a:xfrm>
          <a:custGeom>
            <a:avLst/>
            <a:gdLst/>
            <a:ahLst/>
            <a:cxnLst/>
            <a:rect l="l" t="t" r="r" b="b"/>
            <a:pathLst>
              <a:path w="15411155" h="3250353">
                <a:moveTo>
                  <a:pt x="0" y="0"/>
                </a:moveTo>
                <a:lnTo>
                  <a:pt x="15411154" y="0"/>
                </a:lnTo>
                <a:lnTo>
                  <a:pt x="15411154" y="3250353"/>
                </a:lnTo>
                <a:lnTo>
                  <a:pt x="0" y="32503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14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2857500" y="795700"/>
            <a:ext cx="5125551" cy="1085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 dirty="0" err="1">
                <a:solidFill>
                  <a:srgbClr val="424242"/>
                </a:solidFill>
                <a:ea typeface="思源黑体 Bold"/>
              </a:rPr>
              <a:t>主从架构</a:t>
            </a:r>
            <a:endParaRPr lang="en-US" sz="6400" dirty="0">
              <a:solidFill>
                <a:srgbClr val="424242"/>
              </a:solidFill>
              <a:ea typeface="思源黑体 Bold"/>
            </a:endParaRPr>
          </a:p>
        </p:txBody>
      </p:sp>
      <p:grpSp>
        <p:nvGrpSpPr>
          <p:cNvPr id="29" name="Group 29"/>
          <p:cNvGrpSpPr/>
          <p:nvPr/>
        </p:nvGrpSpPr>
        <p:grpSpPr>
          <a:xfrm>
            <a:off x="11260818" y="5628282"/>
            <a:ext cx="10437708" cy="11838644"/>
            <a:chOff x="0" y="0"/>
            <a:chExt cx="13916944" cy="15784858"/>
          </a:xfrm>
        </p:grpSpPr>
        <p:sp>
          <p:nvSpPr>
            <p:cNvPr id="30" name="Freeform 30"/>
            <p:cNvSpPr/>
            <p:nvPr/>
          </p:nvSpPr>
          <p:spPr>
            <a:xfrm flipH="1" flipV="1">
              <a:off x="3570737" y="0"/>
              <a:ext cx="10346208" cy="12932760"/>
            </a:xfrm>
            <a:custGeom>
              <a:avLst/>
              <a:gdLst/>
              <a:ahLst/>
              <a:cxnLst/>
              <a:rect l="l" t="t" r="r" b="b"/>
              <a:pathLst>
                <a:path w="10346208" h="12932760">
                  <a:moveTo>
                    <a:pt x="10346207" y="12932760"/>
                  </a:moveTo>
                  <a:lnTo>
                    <a:pt x="0" y="12932760"/>
                  </a:lnTo>
                  <a:lnTo>
                    <a:pt x="0" y="0"/>
                  </a:lnTo>
                  <a:lnTo>
                    <a:pt x="10346207" y="0"/>
                  </a:lnTo>
                  <a:lnTo>
                    <a:pt x="10346207" y="12932760"/>
                  </a:lnTo>
                  <a:close/>
                </a:path>
              </a:pathLst>
            </a:custGeom>
            <a:blipFill>
              <a:blip r:embed="rId5">
                <a:alphaModFix amt="60000"/>
              </a:blip>
              <a:stretch>
                <a:fillRect/>
              </a:stretch>
            </a:blipFill>
          </p:spPr>
        </p:sp>
        <p:sp>
          <p:nvSpPr>
            <p:cNvPr id="31" name="Freeform 31"/>
            <p:cNvSpPr/>
            <p:nvPr/>
          </p:nvSpPr>
          <p:spPr>
            <a:xfrm>
              <a:off x="0" y="2852099"/>
              <a:ext cx="10346208" cy="12932760"/>
            </a:xfrm>
            <a:custGeom>
              <a:avLst/>
              <a:gdLst/>
              <a:ahLst/>
              <a:cxnLst/>
              <a:rect l="l" t="t" r="r" b="b"/>
              <a:pathLst>
                <a:path w="10346208" h="12932760">
                  <a:moveTo>
                    <a:pt x="0" y="0"/>
                  </a:moveTo>
                  <a:lnTo>
                    <a:pt x="10346208" y="0"/>
                  </a:lnTo>
                  <a:lnTo>
                    <a:pt x="10346208" y="12932759"/>
                  </a:lnTo>
                  <a:lnTo>
                    <a:pt x="0" y="12932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60000"/>
              </a:blip>
              <a:stretch>
                <a:fillRect/>
              </a:stretch>
            </a:blipFill>
          </p:spPr>
        </p:sp>
      </p:grpSp>
      <p:sp>
        <p:nvSpPr>
          <p:cNvPr id="32" name="TextBox 23"/>
          <p:cNvSpPr txBox="1"/>
          <p:nvPr/>
        </p:nvSpPr>
        <p:spPr>
          <a:xfrm>
            <a:off x="1688656" y="2307391"/>
            <a:ext cx="14910688" cy="1225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424242"/>
                </a:solidFill>
                <a:ea typeface="思源黑体 Light"/>
              </a:rPr>
              <a:t>Rudist</a:t>
            </a:r>
            <a:r>
              <a:rPr lang="en-US" sz="2800" dirty="0">
                <a:solidFill>
                  <a:srgbClr val="424242"/>
                </a:solidFill>
                <a:ea typeface="思源黑体 Light"/>
              </a:rPr>
              <a:t> </a:t>
            </a:r>
            <a:r>
              <a:rPr lang="en-US" sz="2800" dirty="0" err="1">
                <a:solidFill>
                  <a:srgbClr val="424242"/>
                </a:solidFill>
                <a:ea typeface="思源黑体 Light"/>
              </a:rPr>
              <a:t>的主从架构是将所有写请求在主节点处理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，而将读请求分散在所有节点上，从而实现读写分离，提高并发量的一种架构。</a:t>
            </a:r>
            <a:endParaRPr lang="en-US" sz="2800" dirty="0">
              <a:solidFill>
                <a:srgbClr val="424242"/>
              </a:solidFill>
              <a:ea typeface="思源黑体 Light"/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3574" y="4062797"/>
            <a:ext cx="11040852" cy="4731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259892" y="-5323514"/>
            <a:ext cx="7372241" cy="8518842"/>
            <a:chOff x="0" y="0"/>
            <a:chExt cx="9829654" cy="11358456"/>
          </a:xfrm>
        </p:grpSpPr>
        <p:sp>
          <p:nvSpPr>
            <p:cNvPr id="3" name="Freeform 3"/>
            <p:cNvSpPr/>
            <p:nvPr/>
          </p:nvSpPr>
          <p:spPr>
            <a:xfrm flipH="1">
              <a:off x="1741063" y="1247717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669" y="1821761"/>
            <a:ext cx="12766011" cy="24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05"/>
              </a:lnSpc>
              <a:spcBef>
                <a:spcPct val="0"/>
              </a:spcBef>
            </a:pPr>
            <a:r>
              <a:rPr lang="en-US" sz="14215">
                <a:solidFill>
                  <a:srgbClr val="E6E6E6"/>
                </a:solidFill>
                <a:latin typeface="Noto Kufi Arabic Bold"/>
              </a:rPr>
              <a:t>PART FIVE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7735487" y="1058235"/>
            <a:ext cx="16380626" cy="11501300"/>
            <a:chOff x="0" y="0"/>
            <a:chExt cx="21840835" cy="15335067"/>
          </a:xfrm>
        </p:grpSpPr>
        <p:sp>
          <p:nvSpPr>
            <p:cNvPr id="8" name="Freeform 8"/>
            <p:cNvSpPr/>
            <p:nvPr/>
          </p:nvSpPr>
          <p:spPr>
            <a:xfrm>
              <a:off x="8601400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2350611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7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7" y="13650522"/>
                  </a:lnTo>
                  <a:lnTo>
                    <a:pt x="10920417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920418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0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8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8" y="13650522"/>
                  </a:lnTo>
                  <a:lnTo>
                    <a:pt x="10920418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71550" y="2136252"/>
            <a:ext cx="7142142" cy="437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0"/>
              </a:lnSpc>
              <a:spcBef>
                <a:spcPct val="0"/>
              </a:spcBef>
            </a:pPr>
            <a:r>
              <a:rPr lang="en-US" sz="25555">
                <a:solidFill>
                  <a:srgbClr val="4187E1"/>
                </a:solidFill>
                <a:latin typeface="Noto Kufi Arabic Bold"/>
              </a:rPr>
              <a:t>05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650719"/>
            <a:ext cx="8115300" cy="154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5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424242"/>
                </a:solidFill>
                <a:ea typeface="思源黑体 Bold"/>
              </a:rPr>
              <a:t>集群架构</a:t>
            </a:r>
            <a:endParaRPr lang="en-US" sz="9000" dirty="0">
              <a:solidFill>
                <a:srgbClr val="424242"/>
              </a:solidFill>
              <a:ea typeface="思源黑体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636" y="0"/>
            <a:ext cx="3660637" cy="2790859"/>
            <a:chOff x="0" y="0"/>
            <a:chExt cx="4880849" cy="3721145"/>
          </a:xfrm>
        </p:grpSpPr>
        <p:sp>
          <p:nvSpPr>
            <p:cNvPr id="3" name="Freeform 3"/>
            <p:cNvSpPr/>
            <p:nvPr/>
          </p:nvSpPr>
          <p:spPr>
            <a:xfrm rot="3921718">
              <a:off x="1559183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3921718">
              <a:off x="719584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-502920" y="1923722"/>
            <a:ext cx="8193526" cy="0"/>
          </a:xfrm>
          <a:prstGeom prst="line">
            <a:avLst/>
          </a:prstGeom>
          <a:ln w="76200" cap="flat">
            <a:solidFill>
              <a:srgbClr val="5D9F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2857500" y="795700"/>
            <a:ext cx="5125551" cy="1085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 dirty="0" err="1">
                <a:solidFill>
                  <a:srgbClr val="424242"/>
                </a:solidFill>
                <a:ea typeface="思源黑体 Bold"/>
              </a:rPr>
              <a:t>集群架构</a:t>
            </a:r>
            <a:endParaRPr lang="en-US" sz="6400" dirty="0">
              <a:solidFill>
                <a:srgbClr val="424242"/>
              </a:solidFill>
              <a:ea typeface="思源黑体 Bold"/>
            </a:endParaRPr>
          </a:p>
        </p:txBody>
      </p:sp>
      <p:sp>
        <p:nvSpPr>
          <p:cNvPr id="41" name="TextBox 23"/>
          <p:cNvSpPr txBox="1"/>
          <p:nvPr/>
        </p:nvSpPr>
        <p:spPr>
          <a:xfrm>
            <a:off x="1688656" y="2307391"/>
            <a:ext cx="14910688" cy="1870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424242"/>
                </a:solidFill>
                <a:ea typeface="思源黑体 Light"/>
              </a:rPr>
              <a:t>Rudist</a:t>
            </a:r>
            <a:r>
              <a:rPr lang="en-US" sz="2800" dirty="0">
                <a:solidFill>
                  <a:srgbClr val="424242"/>
                </a:solidFill>
                <a:ea typeface="思源黑体 Light"/>
              </a:rPr>
              <a:t>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集群架构是针对数据量较大的场景设计的架构，相比主从架构，其主要优势在于可以支撑多个主节点，从而实现横向扩容，存放更多的数据。</a:t>
            </a:r>
            <a:endParaRPr lang="en-US" altLang="zh-CN" sz="2800" dirty="0">
              <a:solidFill>
                <a:srgbClr val="424242"/>
              </a:solidFill>
              <a:ea typeface="思源黑体 Ligh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在本项目中，我们采用的是通过中间层 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Proxy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访问的中心化方案。</a:t>
            </a:r>
            <a:endParaRPr lang="en-US" altLang="zh-CN" sz="2800" dirty="0">
              <a:solidFill>
                <a:srgbClr val="424242"/>
              </a:solidFill>
              <a:ea typeface="思源黑体 Light"/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684" y="4196697"/>
            <a:ext cx="7696632" cy="56712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259892" y="-5323514"/>
            <a:ext cx="7372241" cy="8518842"/>
            <a:chOff x="0" y="0"/>
            <a:chExt cx="9829654" cy="11358456"/>
          </a:xfrm>
        </p:grpSpPr>
        <p:sp>
          <p:nvSpPr>
            <p:cNvPr id="3" name="Freeform 3"/>
            <p:cNvSpPr/>
            <p:nvPr/>
          </p:nvSpPr>
          <p:spPr>
            <a:xfrm flipH="1">
              <a:off x="1741063" y="1247717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669" y="1821761"/>
            <a:ext cx="12766011" cy="255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05"/>
              </a:lnSpc>
              <a:spcBef>
                <a:spcPct val="0"/>
              </a:spcBef>
            </a:pPr>
            <a:r>
              <a:rPr lang="en-US" sz="14215" dirty="0">
                <a:solidFill>
                  <a:srgbClr val="E6E6E6"/>
                </a:solidFill>
                <a:latin typeface="Noto Kufi Arabic Bold"/>
              </a:rPr>
              <a:t>PART SIX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7735487" y="1058235"/>
            <a:ext cx="16380626" cy="11501300"/>
            <a:chOff x="0" y="0"/>
            <a:chExt cx="21840835" cy="15335067"/>
          </a:xfrm>
        </p:grpSpPr>
        <p:sp>
          <p:nvSpPr>
            <p:cNvPr id="8" name="Freeform 8"/>
            <p:cNvSpPr/>
            <p:nvPr/>
          </p:nvSpPr>
          <p:spPr>
            <a:xfrm>
              <a:off x="8601400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2350611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7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7" y="13650522"/>
                  </a:lnTo>
                  <a:lnTo>
                    <a:pt x="10920417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920418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0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8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8" y="13650522"/>
                  </a:lnTo>
                  <a:lnTo>
                    <a:pt x="10920418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71550" y="2136252"/>
            <a:ext cx="7142142" cy="459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0"/>
              </a:lnSpc>
              <a:spcBef>
                <a:spcPct val="0"/>
              </a:spcBef>
            </a:pPr>
            <a:r>
              <a:rPr lang="en-US" sz="25555" dirty="0">
                <a:solidFill>
                  <a:srgbClr val="4187E1"/>
                </a:solidFill>
                <a:latin typeface="Noto Kufi Arabic Bold"/>
              </a:rPr>
              <a:t>0</a:t>
            </a:r>
            <a:r>
              <a:rPr lang="en-US" altLang="zh-CN" sz="25555" dirty="0">
                <a:solidFill>
                  <a:srgbClr val="4187E1"/>
                </a:solidFill>
                <a:latin typeface="Noto Kufi Arabic Bold"/>
              </a:rPr>
              <a:t>6</a:t>
            </a:r>
            <a:endParaRPr lang="en-US" sz="25555" dirty="0">
              <a:solidFill>
                <a:srgbClr val="4187E1"/>
              </a:solidFill>
              <a:latin typeface="Noto Kufi Arab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5650719"/>
            <a:ext cx="8115300" cy="154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5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424242"/>
                </a:solidFill>
                <a:ea typeface="思源黑体 Bold"/>
              </a:rPr>
              <a:t>优雅退出</a:t>
            </a:r>
            <a:endParaRPr lang="en-US" sz="9000" dirty="0">
              <a:solidFill>
                <a:srgbClr val="424242"/>
              </a:solidFill>
              <a:ea typeface="思源黑体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636" y="0"/>
            <a:ext cx="3660637" cy="2790859"/>
            <a:chOff x="0" y="0"/>
            <a:chExt cx="4880849" cy="3721145"/>
          </a:xfrm>
        </p:grpSpPr>
        <p:sp>
          <p:nvSpPr>
            <p:cNvPr id="3" name="Freeform 3"/>
            <p:cNvSpPr/>
            <p:nvPr/>
          </p:nvSpPr>
          <p:spPr>
            <a:xfrm rot="3921718">
              <a:off x="1559183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3921718">
              <a:off x="719584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-502920" y="1923722"/>
            <a:ext cx="8193526" cy="0"/>
          </a:xfrm>
          <a:prstGeom prst="line">
            <a:avLst/>
          </a:prstGeom>
          <a:ln w="76200" cap="flat">
            <a:solidFill>
              <a:srgbClr val="5D9F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2857500" y="795700"/>
            <a:ext cx="5125551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 dirty="0">
                <a:solidFill>
                  <a:srgbClr val="424242"/>
                </a:solidFill>
                <a:ea typeface="思源黑体 Bold"/>
              </a:rPr>
              <a:t>等待线程关闭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3848100"/>
            <a:ext cx="7977505" cy="3623310"/>
          </a:xfrm>
          <a:prstGeom prst="rect">
            <a:avLst/>
          </a:prstGeom>
        </p:spPr>
      </p:pic>
      <p:sp>
        <p:nvSpPr>
          <p:cNvPr id="7" name="TextBox 23"/>
          <p:cNvSpPr txBox="1"/>
          <p:nvPr/>
        </p:nvSpPr>
        <p:spPr>
          <a:xfrm>
            <a:off x="1688656" y="2307391"/>
            <a:ext cx="14910688" cy="193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利用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mpsc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，每次开新线程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clone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一份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sender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主线程结束后，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drop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掉最初的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sender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，使用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recv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阻塞直到所有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sender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关闭。</a:t>
            </a:r>
            <a:endParaRPr lang="en-US" altLang="zh-CN" sz="2800" dirty="0">
              <a:solidFill>
                <a:srgbClr val="424242"/>
              </a:solidFill>
              <a:ea typeface="思源黑体 Light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800" dirty="0">
              <a:solidFill>
                <a:srgbClr val="424242"/>
              </a:solidFill>
              <a:ea typeface="思源黑体 Light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6515100"/>
            <a:ext cx="12096115" cy="2862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259892" y="-5323514"/>
            <a:ext cx="7372241" cy="8518842"/>
            <a:chOff x="0" y="0"/>
            <a:chExt cx="9829654" cy="11358456"/>
          </a:xfrm>
        </p:grpSpPr>
        <p:sp>
          <p:nvSpPr>
            <p:cNvPr id="3" name="Freeform 3"/>
            <p:cNvSpPr/>
            <p:nvPr/>
          </p:nvSpPr>
          <p:spPr>
            <a:xfrm flipH="1">
              <a:off x="1741063" y="1247717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669" y="1821761"/>
            <a:ext cx="12766011" cy="2551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05"/>
              </a:lnSpc>
              <a:spcBef>
                <a:spcPct val="0"/>
              </a:spcBef>
            </a:pPr>
            <a:r>
              <a:rPr lang="en-US" sz="14215" dirty="0">
                <a:solidFill>
                  <a:srgbClr val="E6E6E6"/>
                </a:solidFill>
                <a:latin typeface="Noto Kufi Arabic Bold"/>
              </a:rPr>
              <a:t>PART SEVEN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7735487" y="1058235"/>
            <a:ext cx="16380626" cy="11501300"/>
            <a:chOff x="0" y="0"/>
            <a:chExt cx="21840835" cy="15335067"/>
          </a:xfrm>
        </p:grpSpPr>
        <p:sp>
          <p:nvSpPr>
            <p:cNvPr id="8" name="Freeform 8"/>
            <p:cNvSpPr/>
            <p:nvPr/>
          </p:nvSpPr>
          <p:spPr>
            <a:xfrm>
              <a:off x="8601400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2350611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7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7" y="13650522"/>
                  </a:lnTo>
                  <a:lnTo>
                    <a:pt x="10920417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920418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0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8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8" y="13650522"/>
                  </a:lnTo>
                  <a:lnTo>
                    <a:pt x="10920418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71550" y="2136252"/>
            <a:ext cx="7142142" cy="4591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0"/>
              </a:lnSpc>
              <a:spcBef>
                <a:spcPct val="0"/>
              </a:spcBef>
            </a:pPr>
            <a:r>
              <a:rPr lang="en-US" sz="25555" dirty="0">
                <a:solidFill>
                  <a:srgbClr val="4187E1"/>
                </a:solidFill>
                <a:latin typeface="Noto Kufi Arabic Bold"/>
              </a:rPr>
              <a:t>0</a:t>
            </a:r>
            <a:r>
              <a:rPr lang="en-US" altLang="zh-CN" sz="25555" dirty="0">
                <a:solidFill>
                  <a:srgbClr val="4187E1"/>
                </a:solidFill>
                <a:latin typeface="Noto Kufi Arabic Bold"/>
              </a:rPr>
              <a:t>7</a:t>
            </a:r>
            <a:endParaRPr lang="en-US" sz="25555" dirty="0">
              <a:solidFill>
                <a:srgbClr val="4187E1"/>
              </a:solidFill>
              <a:latin typeface="Noto Kufi Arab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28700" y="5650719"/>
            <a:ext cx="8115300" cy="154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5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424242"/>
                </a:solidFill>
                <a:ea typeface="思源黑体 Bold"/>
              </a:rPr>
              <a:t>事务</a:t>
            </a:r>
            <a:endParaRPr lang="en-US" sz="9000" dirty="0">
              <a:solidFill>
                <a:srgbClr val="424242"/>
              </a:solidFill>
              <a:ea typeface="思源黑体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636" y="0"/>
            <a:ext cx="3660637" cy="2790859"/>
            <a:chOff x="0" y="0"/>
            <a:chExt cx="4880849" cy="3721145"/>
          </a:xfrm>
        </p:grpSpPr>
        <p:sp>
          <p:nvSpPr>
            <p:cNvPr id="3" name="Freeform 3"/>
            <p:cNvSpPr/>
            <p:nvPr/>
          </p:nvSpPr>
          <p:spPr>
            <a:xfrm rot="3921718">
              <a:off x="1559183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3921718">
              <a:off x="719584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-502920" y="1923722"/>
            <a:ext cx="8193526" cy="0"/>
          </a:xfrm>
          <a:prstGeom prst="line">
            <a:avLst/>
          </a:prstGeom>
          <a:ln w="76200" cap="flat">
            <a:solidFill>
              <a:srgbClr val="5D9F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TextBox 40"/>
          <p:cNvSpPr txBox="1"/>
          <p:nvPr/>
        </p:nvSpPr>
        <p:spPr>
          <a:xfrm>
            <a:off x="2857500" y="795700"/>
            <a:ext cx="5125551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altLang="zh-CN" sz="6400" dirty="0">
                <a:solidFill>
                  <a:srgbClr val="424242"/>
                </a:solidFill>
                <a:ea typeface="思源黑体 Bold"/>
              </a:rPr>
              <a:t>Transaction</a:t>
            </a:r>
          </a:p>
        </p:txBody>
      </p:sp>
      <p:sp>
        <p:nvSpPr>
          <p:cNvPr id="7" name="TextBox 23"/>
          <p:cNvSpPr txBox="1"/>
          <p:nvPr/>
        </p:nvSpPr>
        <p:spPr>
          <a:xfrm>
            <a:off x="1688656" y="2307391"/>
            <a:ext cx="14910688" cy="19386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multi &amp; exec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：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使用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multi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指令后，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server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端返回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uuid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，后续发送的指令与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uuid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一起发送，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server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端使用类似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aof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（不写盘）的接口在缓存池中储存命令，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exec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发送后一起执行。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watch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：事务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watch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的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key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不能被更改，否则事务不能执行。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4762500"/>
            <a:ext cx="5934075" cy="48101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1600" y="5676900"/>
            <a:ext cx="5267325" cy="3562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193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173200" y="0"/>
            <a:ext cx="8229600" cy="10287000"/>
          </a:xfrm>
          <a:custGeom>
            <a:avLst/>
            <a:gdLst/>
            <a:ahLst/>
            <a:cxnLst/>
            <a:rect l="l" t="t" r="r" b="b"/>
            <a:pathLst>
              <a:path w="8229600" h="102870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006933" y="1333500"/>
            <a:ext cx="8229600" cy="10287000"/>
          </a:xfrm>
          <a:custGeom>
            <a:avLst/>
            <a:gdLst/>
            <a:ahLst/>
            <a:cxnLst/>
            <a:rect l="l" t="t" r="r" b="b"/>
            <a:pathLst>
              <a:path w="8229600" h="102870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4050371" y="0"/>
            <a:ext cx="8190313" cy="10237891"/>
          </a:xfrm>
          <a:custGeom>
            <a:avLst/>
            <a:gdLst/>
            <a:ahLst/>
            <a:cxnLst/>
            <a:rect l="l" t="t" r="r" b="b"/>
            <a:pathLst>
              <a:path w="8190313" h="10237891">
                <a:moveTo>
                  <a:pt x="0" y="0"/>
                </a:moveTo>
                <a:lnTo>
                  <a:pt x="8190313" y="0"/>
                </a:lnTo>
                <a:lnTo>
                  <a:pt x="8190313" y="10237891"/>
                </a:lnTo>
                <a:lnTo>
                  <a:pt x="0" y="1023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-1908614" y="-1158634"/>
            <a:ext cx="8190313" cy="10237891"/>
          </a:xfrm>
          <a:custGeom>
            <a:avLst/>
            <a:gdLst/>
            <a:ahLst/>
            <a:cxnLst/>
            <a:rect l="l" t="t" r="r" b="b"/>
            <a:pathLst>
              <a:path w="8190313" h="10237891">
                <a:moveTo>
                  <a:pt x="0" y="0"/>
                </a:moveTo>
                <a:lnTo>
                  <a:pt x="8190314" y="0"/>
                </a:lnTo>
                <a:lnTo>
                  <a:pt x="8190314" y="10237892"/>
                </a:lnTo>
                <a:lnTo>
                  <a:pt x="0" y="1023789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528453" y="-1472047"/>
            <a:ext cx="13231093" cy="13231093"/>
          </a:xfrm>
          <a:custGeom>
            <a:avLst/>
            <a:gdLst/>
            <a:ahLst/>
            <a:cxnLst/>
            <a:rect l="l" t="t" r="r" b="b"/>
            <a:pathLst>
              <a:path w="13231093" h="13231093">
                <a:moveTo>
                  <a:pt x="0" y="0"/>
                </a:moveTo>
                <a:lnTo>
                  <a:pt x="13231094" y="0"/>
                </a:lnTo>
                <a:lnTo>
                  <a:pt x="13231094" y="13231094"/>
                </a:lnTo>
                <a:lnTo>
                  <a:pt x="0" y="132310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-3045272" y="7366645"/>
            <a:ext cx="8229600" cy="10287000"/>
          </a:xfrm>
          <a:custGeom>
            <a:avLst/>
            <a:gdLst/>
            <a:ahLst/>
            <a:cxnLst/>
            <a:rect l="l" t="t" r="r" b="b"/>
            <a:pathLst>
              <a:path w="8229600" h="10287000">
                <a:moveTo>
                  <a:pt x="0" y="0"/>
                </a:moveTo>
                <a:lnTo>
                  <a:pt x="8229600" y="0"/>
                </a:lnTo>
                <a:lnTo>
                  <a:pt x="82296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0000"/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3445477" y="-6402764"/>
            <a:ext cx="7510734" cy="9388417"/>
          </a:xfrm>
          <a:custGeom>
            <a:avLst/>
            <a:gdLst/>
            <a:ahLst/>
            <a:cxnLst/>
            <a:rect l="l" t="t" r="r" b="b"/>
            <a:pathLst>
              <a:path w="7510734" h="9388417">
                <a:moveTo>
                  <a:pt x="0" y="0"/>
                </a:moveTo>
                <a:lnTo>
                  <a:pt x="7510734" y="0"/>
                </a:lnTo>
                <a:lnTo>
                  <a:pt x="7510734" y="9388417"/>
                </a:lnTo>
                <a:lnTo>
                  <a:pt x="0" y="93884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4114800" y="2915947"/>
            <a:ext cx="10058400" cy="3083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0"/>
              </a:lnSpc>
              <a:spcBef>
                <a:spcPct val="0"/>
              </a:spcBef>
            </a:pPr>
            <a:r>
              <a:rPr lang="en-US" sz="18000" spc="1800" dirty="0" err="1">
                <a:solidFill>
                  <a:srgbClr val="FFFFFF"/>
                </a:solidFill>
                <a:ea typeface="思源黑体 Bold"/>
              </a:rPr>
              <a:t>谢谢观看</a:t>
            </a:r>
            <a:endParaRPr lang="en-US" sz="18000" spc="1800" dirty="0">
              <a:solidFill>
                <a:srgbClr val="FFFFFF"/>
              </a:solidFill>
              <a:ea typeface="思源黑体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6281067" y="5837044"/>
            <a:ext cx="5725866" cy="14400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85"/>
              </a:lnSpc>
              <a:spcBef>
                <a:spcPct val="0"/>
              </a:spcBef>
            </a:pPr>
            <a:r>
              <a:rPr lang="en-US" sz="8415" dirty="0">
                <a:solidFill>
                  <a:srgbClr val="FFFFFF"/>
                </a:solidFill>
                <a:latin typeface="Noto Kufi Arabic Bold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7192467" y="-5383429"/>
            <a:ext cx="19002022" cy="17998957"/>
            <a:chOff x="0" y="0"/>
            <a:chExt cx="25336029" cy="23998609"/>
          </a:xfrm>
        </p:grpSpPr>
        <p:sp>
          <p:nvSpPr>
            <p:cNvPr id="3" name="Freeform 3"/>
            <p:cNvSpPr/>
            <p:nvPr/>
          </p:nvSpPr>
          <p:spPr>
            <a:xfrm>
              <a:off x="8590464" y="0"/>
              <a:ext cx="16745565" cy="20931956"/>
            </a:xfrm>
            <a:custGeom>
              <a:avLst/>
              <a:gdLst/>
              <a:ahLst/>
              <a:cxnLst/>
              <a:rect l="l" t="t" r="r" b="b"/>
              <a:pathLst>
                <a:path w="16745565" h="20931956">
                  <a:moveTo>
                    <a:pt x="0" y="0"/>
                  </a:moveTo>
                  <a:lnTo>
                    <a:pt x="16745565" y="0"/>
                  </a:lnTo>
                  <a:lnTo>
                    <a:pt x="16745565" y="20931956"/>
                  </a:lnTo>
                  <a:lnTo>
                    <a:pt x="0" y="209319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V="1">
              <a:off x="3556000" y="5484720"/>
              <a:ext cx="14811111" cy="18513889"/>
            </a:xfrm>
            <a:custGeom>
              <a:avLst/>
              <a:gdLst/>
              <a:ahLst/>
              <a:cxnLst/>
              <a:rect l="l" t="t" r="r" b="b"/>
              <a:pathLst>
                <a:path w="14811111" h="18513889">
                  <a:moveTo>
                    <a:pt x="0" y="18513889"/>
                  </a:moveTo>
                  <a:lnTo>
                    <a:pt x="14811111" y="18513889"/>
                  </a:lnTo>
                  <a:lnTo>
                    <a:pt x="14811111" y="0"/>
                  </a:lnTo>
                  <a:lnTo>
                    <a:pt x="0" y="0"/>
                  </a:lnTo>
                  <a:lnTo>
                    <a:pt x="0" y="18513889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 flipH="1">
              <a:off x="0" y="5484720"/>
              <a:ext cx="14811111" cy="18513889"/>
            </a:xfrm>
            <a:custGeom>
              <a:avLst/>
              <a:gdLst/>
              <a:ahLst/>
              <a:cxnLst/>
              <a:rect l="l" t="t" r="r" b="b"/>
              <a:pathLst>
                <a:path w="14811111" h="18513889">
                  <a:moveTo>
                    <a:pt x="14811111" y="0"/>
                  </a:moveTo>
                  <a:lnTo>
                    <a:pt x="0" y="0"/>
                  </a:lnTo>
                  <a:lnTo>
                    <a:pt x="0" y="18513889"/>
                  </a:lnTo>
                  <a:lnTo>
                    <a:pt x="14811111" y="18513889"/>
                  </a:lnTo>
                  <a:lnTo>
                    <a:pt x="14811111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1360172" y="4914012"/>
            <a:ext cx="10437708" cy="11838644"/>
            <a:chOff x="0" y="0"/>
            <a:chExt cx="13916944" cy="15784858"/>
          </a:xfrm>
        </p:grpSpPr>
        <p:sp>
          <p:nvSpPr>
            <p:cNvPr id="7" name="Freeform 7"/>
            <p:cNvSpPr/>
            <p:nvPr/>
          </p:nvSpPr>
          <p:spPr>
            <a:xfrm flipH="1" flipV="1">
              <a:off x="3570737" y="0"/>
              <a:ext cx="10346208" cy="12932760"/>
            </a:xfrm>
            <a:custGeom>
              <a:avLst/>
              <a:gdLst/>
              <a:ahLst/>
              <a:cxnLst/>
              <a:rect l="l" t="t" r="r" b="b"/>
              <a:pathLst>
                <a:path w="10346208" h="12932760">
                  <a:moveTo>
                    <a:pt x="10346207" y="12932760"/>
                  </a:moveTo>
                  <a:lnTo>
                    <a:pt x="0" y="12932760"/>
                  </a:lnTo>
                  <a:lnTo>
                    <a:pt x="0" y="0"/>
                  </a:lnTo>
                  <a:lnTo>
                    <a:pt x="10346207" y="0"/>
                  </a:lnTo>
                  <a:lnTo>
                    <a:pt x="10346207" y="12932760"/>
                  </a:lnTo>
                  <a:close/>
                </a:path>
              </a:pathLst>
            </a:custGeom>
            <a:blipFill>
              <a:blip r:embed="rId4">
                <a:alphaModFix amt="6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2852099"/>
              <a:ext cx="10346208" cy="12932760"/>
            </a:xfrm>
            <a:custGeom>
              <a:avLst/>
              <a:gdLst/>
              <a:ahLst/>
              <a:cxnLst/>
              <a:rect l="l" t="t" r="r" b="b"/>
              <a:pathLst>
                <a:path w="10346208" h="12932760">
                  <a:moveTo>
                    <a:pt x="0" y="0"/>
                  </a:moveTo>
                  <a:lnTo>
                    <a:pt x="10346208" y="0"/>
                  </a:lnTo>
                  <a:lnTo>
                    <a:pt x="10346208" y="12932759"/>
                  </a:lnTo>
                  <a:lnTo>
                    <a:pt x="0" y="129327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alphaModFix amt="60000"/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000125" y="3496130"/>
            <a:ext cx="5351298" cy="2176690"/>
            <a:chOff x="0" y="0"/>
            <a:chExt cx="7135064" cy="2902253"/>
          </a:xfrm>
        </p:grpSpPr>
        <p:sp>
          <p:nvSpPr>
            <p:cNvPr id="10" name="TextBox 10"/>
            <p:cNvSpPr txBox="1"/>
            <p:nvPr/>
          </p:nvSpPr>
          <p:spPr>
            <a:xfrm>
              <a:off x="1095274" y="-95250"/>
              <a:ext cx="4944517" cy="106291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20"/>
                </a:lnSpc>
                <a:spcBef>
                  <a:spcPct val="0"/>
                </a:spcBef>
              </a:pPr>
              <a:r>
                <a:rPr lang="en-US" sz="4800" spc="480">
                  <a:solidFill>
                    <a:srgbClr val="FFFFFF"/>
                  </a:solidFill>
                  <a:latin typeface="思源黑体 Light"/>
                </a:rPr>
                <a:t>/ </a:t>
              </a:r>
              <a:r>
                <a:rPr lang="en-US" sz="4800" spc="480">
                  <a:solidFill>
                    <a:srgbClr val="FFFFFF"/>
                  </a:solidFill>
                  <a:ea typeface="思源黑体 Light"/>
                </a:rPr>
                <a:t>目录 /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688266"/>
              <a:ext cx="7135064" cy="2213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4000"/>
                </a:lnSpc>
                <a:spcBef>
                  <a:spcPct val="0"/>
                </a:spcBef>
              </a:pPr>
              <a:r>
                <a:rPr lang="en-US" sz="10000">
                  <a:solidFill>
                    <a:srgbClr val="FFFFFF"/>
                  </a:solidFill>
                  <a:latin typeface="思源黑体 Bold"/>
                </a:rPr>
                <a:t>Content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595019" y="1726274"/>
            <a:ext cx="6245183" cy="1103928"/>
            <a:chOff x="0" y="-133350"/>
            <a:chExt cx="8326910" cy="1471905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33350"/>
              <a:ext cx="2013159" cy="1471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40"/>
                </a:lnSpc>
                <a:spcBef>
                  <a:spcPct val="0"/>
                </a:spcBef>
              </a:pPr>
              <a:r>
                <a:rPr lang="en-US" sz="6600">
                  <a:solidFill>
                    <a:srgbClr val="4187E1"/>
                  </a:solidFill>
                  <a:latin typeface="Noto Kufi Arabic Bold"/>
                </a:rPr>
                <a:t>01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2539974" y="51315"/>
              <a:ext cx="5786936" cy="10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0"/>
                </a:lnSpc>
                <a:spcBef>
                  <a:spcPct val="0"/>
                </a:spcBef>
              </a:pPr>
              <a:r>
                <a:rPr lang="en-US" sz="4700" spc="469" dirty="0" err="1">
                  <a:solidFill>
                    <a:srgbClr val="424242"/>
                  </a:solidFill>
                  <a:ea typeface="思源黑体 Bold"/>
                </a:rPr>
                <a:t>项目介绍</a:t>
              </a:r>
              <a:endParaRPr lang="en-US" sz="4700" spc="469" dirty="0">
                <a:solidFill>
                  <a:srgbClr val="424242"/>
                </a:solidFill>
                <a:ea typeface="思源黑体 Bold"/>
              </a:endParaRPr>
            </a:p>
          </p:txBody>
        </p:sp>
        <p:sp>
          <p:nvSpPr>
            <p:cNvPr id="15" name="AutoShape 15"/>
            <p:cNvSpPr/>
            <p:nvPr/>
          </p:nvSpPr>
          <p:spPr>
            <a:xfrm rot="6769645">
              <a:off x="1617425" y="637400"/>
              <a:ext cx="897157" cy="0"/>
            </a:xfrm>
            <a:prstGeom prst="line">
              <a:avLst/>
            </a:prstGeom>
            <a:ln w="50800" cap="flat">
              <a:solidFill>
                <a:srgbClr val="4187E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6" name="Group 16"/>
          <p:cNvGrpSpPr/>
          <p:nvPr/>
        </p:nvGrpSpPr>
        <p:grpSpPr>
          <a:xfrm>
            <a:off x="10210800" y="2744172"/>
            <a:ext cx="6245183" cy="1103928"/>
            <a:chOff x="0" y="-133350"/>
            <a:chExt cx="8326910" cy="1471905"/>
          </a:xfrm>
        </p:grpSpPr>
        <p:sp>
          <p:nvSpPr>
            <p:cNvPr id="17" name="TextBox 17"/>
            <p:cNvSpPr txBox="1"/>
            <p:nvPr/>
          </p:nvSpPr>
          <p:spPr>
            <a:xfrm>
              <a:off x="0" y="-133350"/>
              <a:ext cx="2013159" cy="1471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40"/>
                </a:lnSpc>
                <a:spcBef>
                  <a:spcPct val="0"/>
                </a:spcBef>
              </a:pPr>
              <a:r>
                <a:rPr lang="en-US" sz="6600" dirty="0">
                  <a:solidFill>
                    <a:srgbClr val="4187E1"/>
                  </a:solidFill>
                  <a:latin typeface="Noto Kufi Arabic Bold"/>
                </a:rPr>
                <a:t>02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2539975" y="51316"/>
              <a:ext cx="5786935" cy="10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0"/>
                </a:lnSpc>
                <a:spcBef>
                  <a:spcPct val="0"/>
                </a:spcBef>
              </a:pPr>
              <a:r>
                <a:rPr lang="en-US" sz="4700" spc="469" dirty="0" err="1">
                  <a:solidFill>
                    <a:srgbClr val="424242"/>
                  </a:solidFill>
                  <a:ea typeface="思源黑体 Bold"/>
                </a:rPr>
                <a:t>基础实现</a:t>
              </a:r>
              <a:endParaRPr lang="en-US" sz="4700" spc="469" dirty="0">
                <a:solidFill>
                  <a:srgbClr val="424242"/>
                </a:solidFill>
                <a:ea typeface="思源黑体 Bold"/>
              </a:endParaRPr>
            </a:p>
          </p:txBody>
        </p:sp>
        <p:sp>
          <p:nvSpPr>
            <p:cNvPr id="19" name="AutoShape 19"/>
            <p:cNvSpPr/>
            <p:nvPr/>
          </p:nvSpPr>
          <p:spPr>
            <a:xfrm rot="6769645">
              <a:off x="1617425" y="637400"/>
              <a:ext cx="897157" cy="0"/>
            </a:xfrm>
            <a:prstGeom prst="line">
              <a:avLst/>
            </a:prstGeom>
            <a:ln w="50800" cap="flat">
              <a:solidFill>
                <a:srgbClr val="4187E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20"/>
          <p:cNvGrpSpPr/>
          <p:nvPr/>
        </p:nvGrpSpPr>
        <p:grpSpPr>
          <a:xfrm>
            <a:off x="9829800" y="3760210"/>
            <a:ext cx="6245183" cy="1103928"/>
            <a:chOff x="0" y="-133350"/>
            <a:chExt cx="8326910" cy="1471905"/>
          </a:xfrm>
        </p:grpSpPr>
        <p:sp>
          <p:nvSpPr>
            <p:cNvPr id="21" name="TextBox 21"/>
            <p:cNvSpPr txBox="1"/>
            <p:nvPr/>
          </p:nvSpPr>
          <p:spPr>
            <a:xfrm>
              <a:off x="0" y="-133350"/>
              <a:ext cx="2013159" cy="1471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40"/>
                </a:lnSpc>
                <a:spcBef>
                  <a:spcPct val="0"/>
                </a:spcBef>
              </a:pPr>
              <a:r>
                <a:rPr lang="en-US" sz="6600" dirty="0">
                  <a:solidFill>
                    <a:srgbClr val="4187E1"/>
                  </a:solidFill>
                  <a:latin typeface="Noto Kufi Arabic Bold"/>
                </a:rPr>
                <a:t>03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2539975" y="51316"/>
              <a:ext cx="5786935" cy="105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0"/>
                </a:lnSpc>
                <a:spcBef>
                  <a:spcPct val="0"/>
                </a:spcBef>
              </a:pPr>
              <a:r>
                <a:rPr lang="en-US" sz="4700" spc="469" dirty="0" err="1">
                  <a:solidFill>
                    <a:srgbClr val="424242"/>
                  </a:solidFill>
                  <a:ea typeface="思源黑体 Bold"/>
                </a:rPr>
                <a:t>AOF持久化</a:t>
              </a:r>
              <a:endParaRPr lang="en-US" sz="4700" spc="469" dirty="0">
                <a:solidFill>
                  <a:srgbClr val="424242"/>
                </a:solidFill>
                <a:ea typeface="思源黑体 Bold"/>
              </a:endParaRPr>
            </a:p>
          </p:txBody>
        </p:sp>
        <p:sp>
          <p:nvSpPr>
            <p:cNvPr id="23" name="AutoShape 23"/>
            <p:cNvSpPr/>
            <p:nvPr/>
          </p:nvSpPr>
          <p:spPr>
            <a:xfrm rot="6769645">
              <a:off x="1617425" y="637400"/>
              <a:ext cx="897157" cy="0"/>
            </a:xfrm>
            <a:prstGeom prst="line">
              <a:avLst/>
            </a:prstGeom>
            <a:ln w="50800" cap="flat">
              <a:solidFill>
                <a:srgbClr val="4187E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4" name="Group 24"/>
          <p:cNvGrpSpPr/>
          <p:nvPr/>
        </p:nvGrpSpPr>
        <p:grpSpPr>
          <a:xfrm>
            <a:off x="9448800" y="4725372"/>
            <a:ext cx="6245183" cy="1103928"/>
            <a:chOff x="0" y="-133350"/>
            <a:chExt cx="8326910" cy="1471905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33350"/>
              <a:ext cx="2013159" cy="1471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40"/>
                </a:lnSpc>
                <a:spcBef>
                  <a:spcPct val="0"/>
                </a:spcBef>
              </a:pPr>
              <a:r>
                <a:rPr lang="en-US" sz="6600" dirty="0">
                  <a:solidFill>
                    <a:srgbClr val="4187E1"/>
                  </a:solidFill>
                  <a:latin typeface="Noto Kufi Arabic Bold"/>
                </a:rPr>
                <a:t>04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2539974" y="51315"/>
              <a:ext cx="5786936" cy="10540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0"/>
                </a:lnSpc>
                <a:spcBef>
                  <a:spcPct val="0"/>
                </a:spcBef>
              </a:pPr>
              <a:r>
                <a:rPr lang="en-US" sz="4700" spc="469" dirty="0" err="1">
                  <a:solidFill>
                    <a:srgbClr val="424242"/>
                  </a:solidFill>
                  <a:ea typeface="思源黑体 Bold"/>
                </a:rPr>
                <a:t>主从架构</a:t>
              </a:r>
              <a:endParaRPr lang="en-US" sz="4700" spc="469" dirty="0">
                <a:solidFill>
                  <a:srgbClr val="424242"/>
                </a:solidFill>
                <a:ea typeface="思源黑体 Bold"/>
              </a:endParaRPr>
            </a:p>
          </p:txBody>
        </p:sp>
        <p:sp>
          <p:nvSpPr>
            <p:cNvPr id="27" name="AutoShape 27"/>
            <p:cNvSpPr/>
            <p:nvPr/>
          </p:nvSpPr>
          <p:spPr>
            <a:xfrm rot="6769645">
              <a:off x="1617425" y="637400"/>
              <a:ext cx="897157" cy="0"/>
            </a:xfrm>
            <a:prstGeom prst="line">
              <a:avLst/>
            </a:prstGeom>
            <a:ln w="50800" cap="flat">
              <a:solidFill>
                <a:srgbClr val="4187E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8" name="Group 28"/>
          <p:cNvGrpSpPr/>
          <p:nvPr/>
        </p:nvGrpSpPr>
        <p:grpSpPr>
          <a:xfrm>
            <a:off x="9067800" y="5639772"/>
            <a:ext cx="6245183" cy="1103928"/>
            <a:chOff x="0" y="-133350"/>
            <a:chExt cx="8326910" cy="1471905"/>
          </a:xfrm>
        </p:grpSpPr>
        <p:sp>
          <p:nvSpPr>
            <p:cNvPr id="29" name="TextBox 29"/>
            <p:cNvSpPr txBox="1"/>
            <p:nvPr/>
          </p:nvSpPr>
          <p:spPr>
            <a:xfrm>
              <a:off x="0" y="-133350"/>
              <a:ext cx="2013159" cy="14719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40"/>
                </a:lnSpc>
                <a:spcBef>
                  <a:spcPct val="0"/>
                </a:spcBef>
              </a:pPr>
              <a:r>
                <a:rPr lang="en-US" sz="6600" dirty="0">
                  <a:solidFill>
                    <a:srgbClr val="4187E1"/>
                  </a:solidFill>
                  <a:latin typeface="Noto Kufi Arabic Bold"/>
                </a:rPr>
                <a:t>05</a:t>
              </a: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2539975" y="51316"/>
              <a:ext cx="5786935" cy="105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0"/>
                </a:lnSpc>
                <a:spcBef>
                  <a:spcPct val="0"/>
                </a:spcBef>
              </a:pPr>
              <a:r>
                <a:rPr lang="en-US" sz="4700" spc="469" dirty="0" err="1">
                  <a:solidFill>
                    <a:srgbClr val="424242"/>
                  </a:solidFill>
                  <a:ea typeface="思源黑体 Bold"/>
                </a:rPr>
                <a:t>集群架构</a:t>
              </a:r>
              <a:endParaRPr lang="en-US" sz="4700" spc="469" dirty="0">
                <a:solidFill>
                  <a:srgbClr val="424242"/>
                </a:solidFill>
                <a:ea typeface="思源黑体 Bold"/>
              </a:endParaRPr>
            </a:p>
          </p:txBody>
        </p:sp>
        <p:sp>
          <p:nvSpPr>
            <p:cNvPr id="31" name="AutoShape 31"/>
            <p:cNvSpPr/>
            <p:nvPr/>
          </p:nvSpPr>
          <p:spPr>
            <a:xfrm rot="6769645">
              <a:off x="1617425" y="637400"/>
              <a:ext cx="897157" cy="0"/>
            </a:xfrm>
            <a:prstGeom prst="line">
              <a:avLst/>
            </a:prstGeom>
            <a:ln w="50800" cap="flat">
              <a:solidFill>
                <a:srgbClr val="4187E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2" name="Group 28"/>
          <p:cNvGrpSpPr/>
          <p:nvPr/>
        </p:nvGrpSpPr>
        <p:grpSpPr>
          <a:xfrm>
            <a:off x="8686800" y="6630690"/>
            <a:ext cx="6245183" cy="1179810"/>
            <a:chOff x="0" y="-133350"/>
            <a:chExt cx="8326910" cy="1573081"/>
          </a:xfrm>
        </p:grpSpPr>
        <p:sp>
          <p:nvSpPr>
            <p:cNvPr id="33" name="TextBox 29"/>
            <p:cNvSpPr txBox="1"/>
            <p:nvPr/>
          </p:nvSpPr>
          <p:spPr>
            <a:xfrm>
              <a:off x="0" y="-133350"/>
              <a:ext cx="2013159" cy="1573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40"/>
                </a:lnSpc>
                <a:spcBef>
                  <a:spcPct val="0"/>
                </a:spcBef>
              </a:pPr>
              <a:r>
                <a:rPr lang="en-US" sz="6600" dirty="0">
                  <a:solidFill>
                    <a:srgbClr val="4187E1"/>
                  </a:solidFill>
                  <a:latin typeface="Noto Kufi Arabic Bold"/>
                </a:rPr>
                <a:t>0</a:t>
              </a:r>
              <a:r>
                <a:rPr lang="en-US" altLang="zh-CN" sz="6600" dirty="0">
                  <a:solidFill>
                    <a:srgbClr val="4187E1"/>
                  </a:solidFill>
                  <a:latin typeface="Noto Kufi Arabic Bold"/>
                </a:rPr>
                <a:t>6</a:t>
              </a:r>
              <a:endParaRPr lang="en-US" sz="6600" dirty="0">
                <a:solidFill>
                  <a:srgbClr val="4187E1"/>
                </a:solidFill>
                <a:latin typeface="Noto Kufi Arabic Bold"/>
              </a:endParaRPr>
            </a:p>
          </p:txBody>
        </p:sp>
        <p:sp>
          <p:nvSpPr>
            <p:cNvPr id="34" name="TextBox 30"/>
            <p:cNvSpPr txBox="1"/>
            <p:nvPr/>
          </p:nvSpPr>
          <p:spPr>
            <a:xfrm>
              <a:off x="2539975" y="51316"/>
              <a:ext cx="5786935" cy="105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0"/>
                </a:lnSpc>
                <a:spcBef>
                  <a:spcPct val="0"/>
                </a:spcBef>
              </a:pPr>
              <a:r>
                <a:rPr lang="en-US" sz="4700" spc="469" dirty="0" err="1">
                  <a:solidFill>
                    <a:srgbClr val="424242"/>
                  </a:solidFill>
                  <a:ea typeface="思源黑体 Bold"/>
                </a:rPr>
                <a:t>优雅退出</a:t>
              </a:r>
              <a:endParaRPr lang="en-US" sz="4700" spc="469" dirty="0">
                <a:solidFill>
                  <a:srgbClr val="424242"/>
                </a:solidFill>
                <a:ea typeface="思源黑体 Bold"/>
              </a:endParaRPr>
            </a:p>
          </p:txBody>
        </p:sp>
        <p:sp>
          <p:nvSpPr>
            <p:cNvPr id="35" name="AutoShape 31"/>
            <p:cNvSpPr/>
            <p:nvPr/>
          </p:nvSpPr>
          <p:spPr>
            <a:xfrm rot="6769645">
              <a:off x="1617425" y="637400"/>
              <a:ext cx="897157" cy="0"/>
            </a:xfrm>
            <a:prstGeom prst="line">
              <a:avLst/>
            </a:prstGeom>
            <a:ln w="50800" cap="flat">
              <a:solidFill>
                <a:srgbClr val="4187E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6" name="Group 28"/>
          <p:cNvGrpSpPr/>
          <p:nvPr/>
        </p:nvGrpSpPr>
        <p:grpSpPr>
          <a:xfrm>
            <a:off x="8305800" y="7581900"/>
            <a:ext cx="6245183" cy="1179810"/>
            <a:chOff x="0" y="-133350"/>
            <a:chExt cx="8326910" cy="1573081"/>
          </a:xfrm>
        </p:grpSpPr>
        <p:sp>
          <p:nvSpPr>
            <p:cNvPr id="37" name="TextBox 29"/>
            <p:cNvSpPr txBox="1"/>
            <p:nvPr/>
          </p:nvSpPr>
          <p:spPr>
            <a:xfrm>
              <a:off x="0" y="-133350"/>
              <a:ext cx="2013159" cy="15730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9240"/>
                </a:lnSpc>
                <a:spcBef>
                  <a:spcPct val="0"/>
                </a:spcBef>
              </a:pPr>
              <a:r>
                <a:rPr lang="en-US" sz="6600" dirty="0">
                  <a:solidFill>
                    <a:srgbClr val="4187E1"/>
                  </a:solidFill>
                  <a:latin typeface="Noto Kufi Arabic Bold"/>
                </a:rPr>
                <a:t>0</a:t>
              </a:r>
              <a:r>
                <a:rPr lang="en-US" altLang="zh-CN" sz="6600" dirty="0">
                  <a:solidFill>
                    <a:srgbClr val="4187E1"/>
                  </a:solidFill>
                  <a:latin typeface="Noto Kufi Arabic Bold"/>
                </a:rPr>
                <a:t>7</a:t>
              </a:r>
              <a:endParaRPr lang="en-US" sz="6600" dirty="0">
                <a:solidFill>
                  <a:srgbClr val="4187E1"/>
                </a:solidFill>
                <a:latin typeface="Noto Kufi Arabic Bold"/>
              </a:endParaRPr>
            </a:p>
          </p:txBody>
        </p:sp>
        <p:sp>
          <p:nvSpPr>
            <p:cNvPr id="38" name="TextBox 30"/>
            <p:cNvSpPr txBox="1"/>
            <p:nvPr/>
          </p:nvSpPr>
          <p:spPr>
            <a:xfrm>
              <a:off x="2539975" y="51316"/>
              <a:ext cx="5786935" cy="10584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580"/>
                </a:lnSpc>
                <a:spcBef>
                  <a:spcPct val="0"/>
                </a:spcBef>
              </a:pPr>
              <a:r>
                <a:rPr lang="en-US" sz="4700" spc="469" dirty="0" err="1">
                  <a:solidFill>
                    <a:srgbClr val="424242"/>
                  </a:solidFill>
                  <a:ea typeface="思源黑体 Bold"/>
                </a:rPr>
                <a:t>事务</a:t>
              </a:r>
              <a:endParaRPr lang="en-US" sz="4700" spc="469" dirty="0">
                <a:solidFill>
                  <a:srgbClr val="424242"/>
                </a:solidFill>
                <a:ea typeface="思源黑体 Bold"/>
              </a:endParaRPr>
            </a:p>
          </p:txBody>
        </p:sp>
        <p:sp>
          <p:nvSpPr>
            <p:cNvPr id="39" name="AutoShape 31"/>
            <p:cNvSpPr/>
            <p:nvPr/>
          </p:nvSpPr>
          <p:spPr>
            <a:xfrm rot="6769645">
              <a:off x="1617425" y="637400"/>
              <a:ext cx="897157" cy="0"/>
            </a:xfrm>
            <a:prstGeom prst="line">
              <a:avLst/>
            </a:prstGeom>
            <a:ln w="50800" cap="flat">
              <a:solidFill>
                <a:srgbClr val="4187E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259892" y="-5323514"/>
            <a:ext cx="7372241" cy="8518842"/>
            <a:chOff x="0" y="0"/>
            <a:chExt cx="9829654" cy="11358456"/>
          </a:xfrm>
        </p:grpSpPr>
        <p:sp>
          <p:nvSpPr>
            <p:cNvPr id="3" name="Freeform 3"/>
            <p:cNvSpPr/>
            <p:nvPr/>
          </p:nvSpPr>
          <p:spPr>
            <a:xfrm flipH="1">
              <a:off x="1741063" y="1247717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669" y="1821761"/>
            <a:ext cx="10022811" cy="24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05"/>
              </a:lnSpc>
              <a:spcBef>
                <a:spcPct val="0"/>
              </a:spcBef>
            </a:pPr>
            <a:r>
              <a:rPr lang="en-US" sz="14215">
                <a:solidFill>
                  <a:srgbClr val="E6E6E6"/>
                </a:solidFill>
                <a:latin typeface="Noto Kufi Arabic Bold"/>
              </a:rPr>
              <a:t>PART ONE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7735487" y="1058235"/>
            <a:ext cx="16380626" cy="11501300"/>
            <a:chOff x="0" y="0"/>
            <a:chExt cx="21840835" cy="15335067"/>
          </a:xfrm>
        </p:grpSpPr>
        <p:sp>
          <p:nvSpPr>
            <p:cNvPr id="8" name="Freeform 8"/>
            <p:cNvSpPr/>
            <p:nvPr/>
          </p:nvSpPr>
          <p:spPr>
            <a:xfrm>
              <a:off x="8601400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2350611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7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7" y="13650522"/>
                  </a:lnTo>
                  <a:lnTo>
                    <a:pt x="10920417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920418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0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8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8" y="13650522"/>
                  </a:lnTo>
                  <a:lnTo>
                    <a:pt x="10920418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71550" y="2136252"/>
            <a:ext cx="7142142" cy="437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0"/>
              </a:lnSpc>
              <a:spcBef>
                <a:spcPct val="0"/>
              </a:spcBef>
            </a:pPr>
            <a:r>
              <a:rPr lang="en-US" sz="25555">
                <a:solidFill>
                  <a:srgbClr val="4187E1"/>
                </a:solidFill>
                <a:latin typeface="Noto Kufi Arabic Bold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650719"/>
            <a:ext cx="8115300" cy="154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5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424242"/>
                </a:solidFill>
                <a:ea typeface="思源黑体 Bold"/>
              </a:rPr>
              <a:t>项目介绍</a:t>
            </a:r>
            <a:endParaRPr lang="en-US" sz="9000" dirty="0">
              <a:solidFill>
                <a:srgbClr val="424242"/>
              </a:solidFill>
              <a:ea typeface="思源黑体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636" y="0"/>
            <a:ext cx="3660637" cy="2790859"/>
            <a:chOff x="0" y="0"/>
            <a:chExt cx="4880849" cy="3721145"/>
          </a:xfrm>
        </p:grpSpPr>
        <p:sp>
          <p:nvSpPr>
            <p:cNvPr id="3" name="Freeform 3"/>
            <p:cNvSpPr/>
            <p:nvPr/>
          </p:nvSpPr>
          <p:spPr>
            <a:xfrm rot="3921718">
              <a:off x="1559183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3921718">
              <a:off x="719584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-502920" y="1923722"/>
            <a:ext cx="8193526" cy="0"/>
          </a:xfrm>
          <a:prstGeom prst="line">
            <a:avLst/>
          </a:prstGeom>
          <a:ln w="76200" cap="flat">
            <a:solidFill>
              <a:srgbClr val="5D9F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2857500" y="795700"/>
            <a:ext cx="5125551" cy="1077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 dirty="0" err="1">
                <a:solidFill>
                  <a:srgbClr val="424242"/>
                </a:solidFill>
                <a:ea typeface="思源黑体 Bold"/>
              </a:rPr>
              <a:t>项目介绍</a:t>
            </a:r>
            <a:endParaRPr lang="en-US" sz="6400" dirty="0">
              <a:solidFill>
                <a:srgbClr val="424242"/>
              </a:solidFill>
              <a:ea typeface="思源黑体 Bold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24000" y="2506311"/>
            <a:ext cx="1524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>
                <a:solidFill>
                  <a:srgbClr val="424242"/>
                </a:solidFill>
              </a:rPr>
              <a:t>Rudist</a:t>
            </a:r>
            <a:r>
              <a:rPr kumimoji="1" lang="zh-CN" altLang="en-US" sz="2800" dirty="0">
                <a:solidFill>
                  <a:srgbClr val="424242"/>
                </a:solidFill>
              </a:rPr>
              <a:t> 是基于 </a:t>
            </a:r>
            <a:r>
              <a:rPr kumimoji="1" lang="en-US" altLang="zh-CN" sz="2800" dirty="0">
                <a:solidFill>
                  <a:srgbClr val="424242"/>
                </a:solidFill>
              </a:rPr>
              <a:t>Rust</a:t>
            </a:r>
            <a:r>
              <a:rPr kumimoji="1" lang="zh-CN" altLang="en-US" sz="2800" dirty="0">
                <a:solidFill>
                  <a:srgbClr val="424242"/>
                </a:solidFill>
              </a:rPr>
              <a:t> 语言和 </a:t>
            </a:r>
            <a:r>
              <a:rPr kumimoji="1" lang="en-US" altLang="zh-CN" sz="2800" dirty="0">
                <a:solidFill>
                  <a:srgbClr val="424242"/>
                </a:solidFill>
              </a:rPr>
              <a:t>Volo</a:t>
            </a:r>
            <a:r>
              <a:rPr kumimoji="1" lang="zh-CN" altLang="en-US" sz="2800" dirty="0">
                <a:solidFill>
                  <a:srgbClr val="424242"/>
                </a:solidFill>
              </a:rPr>
              <a:t> 框架，基于内存的、分布式、具有持久性的键值对存储数据库。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9745" y="3029531"/>
            <a:ext cx="14068509" cy="68193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259892" y="-5323514"/>
            <a:ext cx="7372241" cy="8518842"/>
            <a:chOff x="0" y="0"/>
            <a:chExt cx="9829654" cy="11358456"/>
          </a:xfrm>
        </p:grpSpPr>
        <p:sp>
          <p:nvSpPr>
            <p:cNvPr id="3" name="Freeform 3"/>
            <p:cNvSpPr/>
            <p:nvPr/>
          </p:nvSpPr>
          <p:spPr>
            <a:xfrm flipH="1">
              <a:off x="1741063" y="1247717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669" y="1821761"/>
            <a:ext cx="12766011" cy="24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05"/>
              </a:lnSpc>
              <a:spcBef>
                <a:spcPct val="0"/>
              </a:spcBef>
            </a:pPr>
            <a:r>
              <a:rPr lang="en-US" sz="14215">
                <a:solidFill>
                  <a:srgbClr val="E6E6E6"/>
                </a:solidFill>
                <a:latin typeface="Noto Kufi Arabic Bold"/>
              </a:rPr>
              <a:t>PART TWO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7735487" y="1058235"/>
            <a:ext cx="16380626" cy="11501300"/>
            <a:chOff x="0" y="0"/>
            <a:chExt cx="21840835" cy="15335067"/>
          </a:xfrm>
        </p:grpSpPr>
        <p:sp>
          <p:nvSpPr>
            <p:cNvPr id="8" name="Freeform 8"/>
            <p:cNvSpPr/>
            <p:nvPr/>
          </p:nvSpPr>
          <p:spPr>
            <a:xfrm>
              <a:off x="8601400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2350611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7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7" y="13650522"/>
                  </a:lnTo>
                  <a:lnTo>
                    <a:pt x="10920417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920418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0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8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8" y="13650522"/>
                  </a:lnTo>
                  <a:lnTo>
                    <a:pt x="10920418" y="0"/>
                  </a:lnTo>
                  <a:close/>
                </a:path>
              </a:pathLst>
            </a:custGeom>
            <a:blipFill>
              <a:blip r:embed="rId2">
                <a:alphaModFix amt="8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71550" y="2136252"/>
            <a:ext cx="7142142" cy="437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0"/>
              </a:lnSpc>
              <a:spcBef>
                <a:spcPct val="0"/>
              </a:spcBef>
            </a:pPr>
            <a:r>
              <a:rPr lang="en-US" sz="25555">
                <a:solidFill>
                  <a:srgbClr val="4187E1"/>
                </a:solidFill>
                <a:latin typeface="Noto Kufi Arabic Bold"/>
              </a:rPr>
              <a:t>02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650719"/>
            <a:ext cx="8115300" cy="154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5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424242"/>
                </a:solidFill>
                <a:ea typeface="思源黑体 Bold"/>
              </a:rPr>
              <a:t>基础实现</a:t>
            </a:r>
            <a:endParaRPr lang="en-US" sz="9000" dirty="0">
              <a:solidFill>
                <a:srgbClr val="424242"/>
              </a:solidFill>
              <a:ea typeface="思源黑体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636" y="0"/>
            <a:ext cx="3660637" cy="2790859"/>
            <a:chOff x="0" y="0"/>
            <a:chExt cx="4880849" cy="3721145"/>
          </a:xfrm>
        </p:grpSpPr>
        <p:sp>
          <p:nvSpPr>
            <p:cNvPr id="3" name="Freeform 3"/>
            <p:cNvSpPr/>
            <p:nvPr/>
          </p:nvSpPr>
          <p:spPr>
            <a:xfrm rot="3921718">
              <a:off x="1559183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3921718">
              <a:off x="719584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5" name="AutoShape 5"/>
          <p:cNvSpPr/>
          <p:nvPr/>
        </p:nvSpPr>
        <p:spPr>
          <a:xfrm>
            <a:off x="-502920" y="1923722"/>
            <a:ext cx="8193526" cy="0"/>
          </a:xfrm>
          <a:prstGeom prst="line">
            <a:avLst/>
          </a:prstGeom>
          <a:ln w="76200" cap="flat">
            <a:solidFill>
              <a:srgbClr val="5D9F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857500" y="795700"/>
            <a:ext cx="5125551" cy="1085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 dirty="0" err="1">
                <a:solidFill>
                  <a:srgbClr val="424242"/>
                </a:solidFill>
                <a:ea typeface="思源黑体 Bold"/>
              </a:rPr>
              <a:t>基础实现</a:t>
            </a:r>
            <a:endParaRPr lang="en-US" sz="6400" dirty="0">
              <a:solidFill>
                <a:srgbClr val="424242"/>
              </a:solidFill>
              <a:ea typeface="思源黑体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660410" y="3667917"/>
            <a:ext cx="14967179" cy="209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600"/>
              </a:lnSpc>
              <a:spcBef>
                <a:spcPct val="0"/>
              </a:spcBef>
            </a:pPr>
            <a:r>
              <a:rPr lang="en-US" sz="3500" u="none" dirty="0" err="1">
                <a:solidFill>
                  <a:srgbClr val="424242"/>
                </a:solidFill>
                <a:ea typeface="思源黑体 Light"/>
              </a:rPr>
              <a:t>Rudist</a:t>
            </a:r>
            <a:r>
              <a:rPr lang="zh-CN" altLang="en-US" sz="3500" u="none" dirty="0">
                <a:solidFill>
                  <a:srgbClr val="424242"/>
                </a:solidFill>
                <a:ea typeface="思源黑体 Light"/>
              </a:rPr>
              <a:t> </a:t>
            </a:r>
            <a:r>
              <a:rPr lang="en-US" sz="3500" u="none" dirty="0" err="1">
                <a:solidFill>
                  <a:srgbClr val="424242"/>
                </a:solidFill>
                <a:ea typeface="思源黑体 Light"/>
              </a:rPr>
              <a:t>的基础实现是采用</a:t>
            </a:r>
            <a:r>
              <a:rPr lang="zh-CN" altLang="en-US" sz="3500" u="none" dirty="0">
                <a:solidFill>
                  <a:srgbClr val="424242"/>
                </a:solidFill>
                <a:ea typeface="思源黑体 Light"/>
              </a:rPr>
              <a:t> </a:t>
            </a:r>
            <a:r>
              <a:rPr lang="en-US" sz="3500" u="none" dirty="0">
                <a:solidFill>
                  <a:srgbClr val="424242"/>
                </a:solidFill>
                <a:ea typeface="思源黑体 Light"/>
              </a:rPr>
              <a:t>Volo</a:t>
            </a:r>
            <a:r>
              <a:rPr lang="zh-CN" altLang="en-US" sz="3500" u="none" dirty="0">
                <a:solidFill>
                  <a:srgbClr val="424242"/>
                </a:solidFill>
                <a:ea typeface="思源黑体 Light"/>
              </a:rPr>
              <a:t> </a:t>
            </a:r>
            <a:r>
              <a:rPr lang="en-US" sz="3500" u="none" dirty="0" err="1">
                <a:solidFill>
                  <a:srgbClr val="424242"/>
                </a:solidFill>
                <a:ea typeface="思源黑体 Light"/>
              </a:rPr>
              <a:t>框架搭建的</a:t>
            </a:r>
            <a:r>
              <a:rPr lang="zh-CN" altLang="en-US" sz="3500" u="none" dirty="0">
                <a:solidFill>
                  <a:srgbClr val="424242"/>
                </a:solidFill>
                <a:ea typeface="思源黑体 Light"/>
              </a:rPr>
              <a:t> </a:t>
            </a:r>
            <a:r>
              <a:rPr lang="en-US" sz="3500" u="none" dirty="0">
                <a:solidFill>
                  <a:srgbClr val="424242"/>
                </a:solidFill>
                <a:ea typeface="思源黑体 Light"/>
              </a:rPr>
              <a:t>Client-Server</a:t>
            </a:r>
            <a:r>
              <a:rPr lang="zh-CN" altLang="en-US" sz="3500" u="none" dirty="0">
                <a:solidFill>
                  <a:srgbClr val="424242"/>
                </a:solidFill>
                <a:ea typeface="思源黑体 Light"/>
              </a:rPr>
              <a:t> </a:t>
            </a:r>
            <a:r>
              <a:rPr lang="en-US" sz="3500" u="none" dirty="0" err="1">
                <a:solidFill>
                  <a:srgbClr val="424242"/>
                </a:solidFill>
                <a:ea typeface="思源黑体 Light"/>
              </a:rPr>
              <a:t>架构</a:t>
            </a:r>
            <a:r>
              <a:rPr lang="zh-CN" altLang="en-US" sz="3500" u="none" dirty="0">
                <a:solidFill>
                  <a:srgbClr val="424242"/>
                </a:solidFill>
                <a:ea typeface="思源黑体 Light"/>
              </a:rPr>
              <a:t>，其中 </a:t>
            </a:r>
            <a:r>
              <a:rPr lang="en-US" altLang="zh-CN" sz="3500" u="none" dirty="0">
                <a:solidFill>
                  <a:srgbClr val="424242"/>
                </a:solidFill>
                <a:ea typeface="思源黑体 Light"/>
              </a:rPr>
              <a:t>Server </a:t>
            </a:r>
            <a:r>
              <a:rPr lang="zh-CN" altLang="en-US" sz="3500" u="none" dirty="0">
                <a:solidFill>
                  <a:srgbClr val="424242"/>
                </a:solidFill>
                <a:ea typeface="思源黑体 Light"/>
              </a:rPr>
              <a:t>端通过 </a:t>
            </a:r>
            <a:r>
              <a:rPr lang="en-US" altLang="zh-CN" sz="3500" u="none" dirty="0">
                <a:solidFill>
                  <a:srgbClr val="424242"/>
                </a:solidFill>
                <a:ea typeface="思源黑体 Light"/>
              </a:rPr>
              <a:t>HashMap</a:t>
            </a:r>
            <a:r>
              <a:rPr lang="zh-CN" altLang="en-US" sz="3500" u="none" dirty="0">
                <a:solidFill>
                  <a:srgbClr val="424242"/>
                </a:solidFill>
                <a:ea typeface="思源黑体 Light"/>
              </a:rPr>
              <a:t> 实现键值对的存储，</a:t>
            </a:r>
            <a:r>
              <a:rPr lang="en-US" altLang="zh-CN" sz="3500" u="none" dirty="0">
                <a:solidFill>
                  <a:srgbClr val="424242"/>
                </a:solidFill>
                <a:ea typeface="思源黑体 Light"/>
              </a:rPr>
              <a:t>Client </a:t>
            </a:r>
            <a:r>
              <a:rPr lang="zh-CN" altLang="en-US" sz="3500" u="none" dirty="0">
                <a:solidFill>
                  <a:srgbClr val="424242"/>
                </a:solidFill>
                <a:ea typeface="思源黑体 Light"/>
              </a:rPr>
              <a:t>端通过 </a:t>
            </a:r>
            <a:r>
              <a:rPr lang="en-US" altLang="zh-CN" sz="3500" u="none" dirty="0">
                <a:solidFill>
                  <a:srgbClr val="424242"/>
                </a:solidFill>
                <a:ea typeface="思源黑体 Light"/>
              </a:rPr>
              <a:t>RPC</a:t>
            </a:r>
            <a:r>
              <a:rPr lang="zh-CN" altLang="en-US" sz="3500" dirty="0">
                <a:solidFill>
                  <a:srgbClr val="424242"/>
                </a:solidFill>
                <a:ea typeface="思源黑体 Light"/>
              </a:rPr>
              <a:t>请求</a:t>
            </a:r>
            <a:r>
              <a:rPr lang="zh-CN" altLang="en-US" sz="3500" u="none" dirty="0">
                <a:solidFill>
                  <a:srgbClr val="424242"/>
                </a:solidFill>
                <a:ea typeface="思源黑体 Light"/>
              </a:rPr>
              <a:t> 将用户输入的指令发送到 </a:t>
            </a:r>
            <a:r>
              <a:rPr lang="en-US" altLang="zh-CN" sz="3500" u="none" dirty="0">
                <a:solidFill>
                  <a:srgbClr val="424242"/>
                </a:solidFill>
                <a:ea typeface="思源黑体 Light"/>
              </a:rPr>
              <a:t>Server</a:t>
            </a:r>
            <a:r>
              <a:rPr lang="zh-CN" altLang="en-US" sz="3500" u="none" dirty="0">
                <a:solidFill>
                  <a:srgbClr val="424242"/>
                </a:solidFill>
                <a:ea typeface="思源黑体 Light"/>
              </a:rPr>
              <a:t> 端执行。</a:t>
            </a:r>
            <a:endParaRPr lang="en-US" sz="3500" u="none" dirty="0">
              <a:solidFill>
                <a:srgbClr val="424242"/>
              </a:solidFill>
              <a:ea typeface="思源黑体 Light"/>
            </a:endParaRPr>
          </a:p>
        </p:txBody>
      </p:sp>
      <p:sp>
        <p:nvSpPr>
          <p:cNvPr id="12" name="Freeform 12"/>
          <p:cNvSpPr/>
          <p:nvPr/>
        </p:nvSpPr>
        <p:spPr>
          <a:xfrm>
            <a:off x="8411676" y="-5489848"/>
            <a:ext cx="8280707" cy="8280707"/>
          </a:xfrm>
          <a:custGeom>
            <a:avLst/>
            <a:gdLst/>
            <a:ahLst/>
            <a:cxnLst/>
            <a:rect l="l" t="t" r="r" b="b"/>
            <a:pathLst>
              <a:path w="8280707" h="8280707">
                <a:moveTo>
                  <a:pt x="0" y="0"/>
                </a:moveTo>
                <a:lnTo>
                  <a:pt x="8280706" y="0"/>
                </a:lnTo>
                <a:lnTo>
                  <a:pt x="8280706" y="8280707"/>
                </a:lnTo>
                <a:lnTo>
                  <a:pt x="0" y="828070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247900"/>
            <a:ext cx="6124575" cy="6972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944370"/>
            <a:ext cx="5934075" cy="48101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6724650"/>
            <a:ext cx="5267325" cy="3562350"/>
          </a:xfrm>
          <a:prstGeom prst="rect">
            <a:avLst/>
          </a:prstGeom>
        </p:spPr>
      </p:pic>
      <p:grpSp>
        <p:nvGrpSpPr>
          <p:cNvPr id="5" name="Group 2"/>
          <p:cNvGrpSpPr/>
          <p:nvPr/>
        </p:nvGrpSpPr>
        <p:grpSpPr>
          <a:xfrm>
            <a:off x="-1230636" y="0"/>
            <a:ext cx="3660637" cy="2790859"/>
            <a:chOff x="0" y="0"/>
            <a:chExt cx="4880849" cy="3721145"/>
          </a:xfrm>
        </p:grpSpPr>
        <p:sp>
          <p:nvSpPr>
            <p:cNvPr id="6" name="Freeform 3"/>
            <p:cNvSpPr/>
            <p:nvPr/>
          </p:nvSpPr>
          <p:spPr>
            <a:xfrm rot="3921718">
              <a:off x="1559183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Freeform 4"/>
            <p:cNvSpPr/>
            <p:nvPr/>
          </p:nvSpPr>
          <p:spPr>
            <a:xfrm rot="3921718">
              <a:off x="719584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8" name="AutoShape 5"/>
          <p:cNvSpPr/>
          <p:nvPr/>
        </p:nvSpPr>
        <p:spPr>
          <a:xfrm>
            <a:off x="-502920" y="1923722"/>
            <a:ext cx="8193526" cy="0"/>
          </a:xfrm>
          <a:prstGeom prst="line">
            <a:avLst/>
          </a:prstGeom>
          <a:ln w="76200" cap="flat">
            <a:solidFill>
              <a:srgbClr val="5D9F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0" name="TextBox 10"/>
          <p:cNvSpPr txBox="1"/>
          <p:nvPr/>
        </p:nvSpPr>
        <p:spPr>
          <a:xfrm>
            <a:off x="2857500" y="795700"/>
            <a:ext cx="5125551" cy="1148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zh-CN" altLang="en-US" sz="6400" dirty="0">
                <a:solidFill>
                  <a:srgbClr val="424242"/>
                </a:solidFill>
                <a:ea typeface="思源黑体 Bold"/>
              </a:rPr>
              <a:t>代码结构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1475" y="3695700"/>
            <a:ext cx="5334000" cy="53625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-1259892" y="-5323514"/>
            <a:ext cx="7372241" cy="8518842"/>
            <a:chOff x="0" y="0"/>
            <a:chExt cx="9829654" cy="11358456"/>
          </a:xfrm>
        </p:grpSpPr>
        <p:sp>
          <p:nvSpPr>
            <p:cNvPr id="3" name="Freeform 3"/>
            <p:cNvSpPr/>
            <p:nvPr/>
          </p:nvSpPr>
          <p:spPr>
            <a:xfrm flipH="1">
              <a:off x="1741063" y="1247717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flipH="1">
              <a:off x="0" y="0"/>
              <a:ext cx="8088591" cy="10110739"/>
            </a:xfrm>
            <a:custGeom>
              <a:avLst/>
              <a:gdLst/>
              <a:ahLst/>
              <a:cxnLst/>
              <a:rect l="l" t="t" r="r" b="b"/>
              <a:pathLst>
                <a:path w="8088591" h="10110739">
                  <a:moveTo>
                    <a:pt x="8088591" y="0"/>
                  </a:moveTo>
                  <a:lnTo>
                    <a:pt x="0" y="0"/>
                  </a:lnTo>
                  <a:lnTo>
                    <a:pt x="0" y="10110739"/>
                  </a:lnTo>
                  <a:lnTo>
                    <a:pt x="8088591" y="10110739"/>
                  </a:lnTo>
                  <a:lnTo>
                    <a:pt x="8088591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1028669" y="1821761"/>
            <a:ext cx="12766011" cy="2439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905"/>
              </a:lnSpc>
              <a:spcBef>
                <a:spcPct val="0"/>
              </a:spcBef>
            </a:pPr>
            <a:r>
              <a:rPr lang="en-US" sz="14215">
                <a:solidFill>
                  <a:srgbClr val="E6E6E6"/>
                </a:solidFill>
                <a:latin typeface="Noto Kufi Arabic Bold"/>
              </a:rPr>
              <a:t>PART THREE</a:t>
            </a:r>
          </a:p>
        </p:txBody>
      </p:sp>
      <p:grpSp>
        <p:nvGrpSpPr>
          <p:cNvPr id="7" name="Group 7"/>
          <p:cNvGrpSpPr/>
          <p:nvPr/>
        </p:nvGrpSpPr>
        <p:grpSpPr>
          <a:xfrm rot="5400000">
            <a:off x="7735487" y="1058235"/>
            <a:ext cx="16380626" cy="11501300"/>
            <a:chOff x="0" y="0"/>
            <a:chExt cx="21840835" cy="15335067"/>
          </a:xfrm>
        </p:grpSpPr>
        <p:sp>
          <p:nvSpPr>
            <p:cNvPr id="8" name="Freeform 8"/>
            <p:cNvSpPr/>
            <p:nvPr/>
          </p:nvSpPr>
          <p:spPr>
            <a:xfrm>
              <a:off x="8601400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 flipH="1">
              <a:off x="2350611" y="1684545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7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7" y="13650522"/>
                  </a:lnTo>
                  <a:lnTo>
                    <a:pt x="10920417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0920418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0" y="0"/>
                  </a:moveTo>
                  <a:lnTo>
                    <a:pt x="10920417" y="0"/>
                  </a:lnTo>
                  <a:lnTo>
                    <a:pt x="10920417" y="13650522"/>
                  </a:lnTo>
                  <a:lnTo>
                    <a:pt x="0" y="136505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 flipH="1">
              <a:off x="0" y="0"/>
              <a:ext cx="10920418" cy="13650522"/>
            </a:xfrm>
            <a:custGeom>
              <a:avLst/>
              <a:gdLst/>
              <a:ahLst/>
              <a:cxnLst/>
              <a:rect l="l" t="t" r="r" b="b"/>
              <a:pathLst>
                <a:path w="10920418" h="13650522">
                  <a:moveTo>
                    <a:pt x="10920418" y="0"/>
                  </a:moveTo>
                  <a:lnTo>
                    <a:pt x="0" y="0"/>
                  </a:lnTo>
                  <a:lnTo>
                    <a:pt x="0" y="13650522"/>
                  </a:lnTo>
                  <a:lnTo>
                    <a:pt x="10920418" y="13650522"/>
                  </a:lnTo>
                  <a:lnTo>
                    <a:pt x="10920418" y="0"/>
                  </a:lnTo>
                  <a:close/>
                </a:path>
              </a:pathLst>
            </a:custGeom>
            <a:blipFill>
              <a:blip r:embed="rId2">
                <a:alphaModFix amt="85000"/>
              </a:blip>
              <a:stretch>
                <a:fillRect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971550" y="2136252"/>
            <a:ext cx="7142142" cy="4375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780"/>
              </a:lnSpc>
              <a:spcBef>
                <a:spcPct val="0"/>
              </a:spcBef>
            </a:pPr>
            <a:r>
              <a:rPr lang="en-US" sz="25555">
                <a:solidFill>
                  <a:srgbClr val="4187E1"/>
                </a:solidFill>
                <a:latin typeface="Noto Kufi Arabic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5650719"/>
            <a:ext cx="8115300" cy="1541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605"/>
              </a:lnSpc>
              <a:spcBef>
                <a:spcPct val="0"/>
              </a:spcBef>
            </a:pPr>
            <a:r>
              <a:rPr lang="en-US" sz="9000" dirty="0" err="1">
                <a:solidFill>
                  <a:srgbClr val="424242"/>
                </a:solidFill>
                <a:ea typeface="思源黑体 Bold"/>
              </a:rPr>
              <a:t>AOF持久化</a:t>
            </a:r>
            <a:endParaRPr lang="en-US" sz="9000" dirty="0">
              <a:solidFill>
                <a:srgbClr val="424242"/>
              </a:solidFill>
              <a:ea typeface="思源黑体 Bold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30636" y="0"/>
            <a:ext cx="3660637" cy="2790859"/>
            <a:chOff x="0" y="0"/>
            <a:chExt cx="4880849" cy="3721145"/>
          </a:xfrm>
        </p:grpSpPr>
        <p:sp>
          <p:nvSpPr>
            <p:cNvPr id="3" name="Freeform 3"/>
            <p:cNvSpPr/>
            <p:nvPr/>
          </p:nvSpPr>
          <p:spPr>
            <a:xfrm rot="3921718">
              <a:off x="1559183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  <p:sp>
          <p:nvSpPr>
            <p:cNvPr id="4" name="Freeform 4"/>
            <p:cNvSpPr/>
            <p:nvPr/>
          </p:nvSpPr>
          <p:spPr>
            <a:xfrm rot="3921718">
              <a:off x="719584" y="234272"/>
              <a:ext cx="2602082" cy="3252602"/>
            </a:xfrm>
            <a:custGeom>
              <a:avLst/>
              <a:gdLst/>
              <a:ahLst/>
              <a:cxnLst/>
              <a:rect l="l" t="t" r="r" b="b"/>
              <a:pathLst>
                <a:path w="2602082" h="3252602">
                  <a:moveTo>
                    <a:pt x="0" y="0"/>
                  </a:moveTo>
                  <a:lnTo>
                    <a:pt x="2602082" y="0"/>
                  </a:lnTo>
                  <a:lnTo>
                    <a:pt x="2602082" y="3252602"/>
                  </a:lnTo>
                  <a:lnTo>
                    <a:pt x="0" y="32526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</p:sp>
      </p:grpSp>
      <p:sp>
        <p:nvSpPr>
          <p:cNvPr id="6" name="AutoShape 6"/>
          <p:cNvSpPr/>
          <p:nvPr/>
        </p:nvSpPr>
        <p:spPr>
          <a:xfrm>
            <a:off x="-502920" y="1923722"/>
            <a:ext cx="8193526" cy="0"/>
          </a:xfrm>
          <a:prstGeom prst="line">
            <a:avLst/>
          </a:prstGeom>
          <a:ln w="76200" cap="flat">
            <a:solidFill>
              <a:srgbClr val="5D9FF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6" name="TextBox 16"/>
          <p:cNvSpPr txBox="1"/>
          <p:nvPr/>
        </p:nvSpPr>
        <p:spPr>
          <a:xfrm>
            <a:off x="2857500" y="795700"/>
            <a:ext cx="5125551" cy="1085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60"/>
              </a:lnSpc>
              <a:spcBef>
                <a:spcPct val="0"/>
              </a:spcBef>
            </a:pPr>
            <a:r>
              <a:rPr lang="en-US" sz="6400" dirty="0" err="1">
                <a:solidFill>
                  <a:srgbClr val="424242"/>
                </a:solidFill>
                <a:ea typeface="思源黑体 Bold"/>
              </a:rPr>
              <a:t>AOF持久化</a:t>
            </a:r>
            <a:endParaRPr lang="en-US" sz="6400" dirty="0">
              <a:solidFill>
                <a:srgbClr val="424242"/>
              </a:solidFill>
              <a:ea typeface="思源黑体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688656" y="2419587"/>
            <a:ext cx="14910688" cy="18702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>
                <a:solidFill>
                  <a:srgbClr val="424242"/>
                </a:solidFill>
                <a:ea typeface="思源黑体 Light"/>
              </a:rPr>
              <a:t>AOF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（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Append Only File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）持久化功能的主要思想是，对于每一条写指令，将它以追加的方式写入到一个文件里，这样在重启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</a:t>
            </a:r>
            <a:r>
              <a:rPr lang="en-US" altLang="zh-CN" sz="2800" dirty="0" err="1">
                <a:solidFill>
                  <a:srgbClr val="424242"/>
                </a:solidFill>
                <a:ea typeface="思源黑体 Light"/>
              </a:rPr>
              <a:t>Rudist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的时候，先去读取这个文件中的指令并执行它们，这样就实现了对缓存数据的恢复。</a:t>
            </a:r>
            <a:endParaRPr lang="en-US" sz="2800" dirty="0">
              <a:solidFill>
                <a:srgbClr val="424242"/>
              </a:solidFill>
              <a:ea typeface="思源黑体 Light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0" y="4267437"/>
            <a:ext cx="2629835" cy="3847863"/>
          </a:xfrm>
          <a:prstGeom prst="rect">
            <a:avLst/>
          </a:prstGeom>
        </p:spPr>
      </p:pic>
      <p:sp>
        <p:nvSpPr>
          <p:cNvPr id="33" name="TextBox 23"/>
          <p:cNvSpPr txBox="1"/>
          <p:nvPr/>
        </p:nvSpPr>
        <p:spPr>
          <a:xfrm>
            <a:off x="1688656" y="4714584"/>
            <a:ext cx="10636694" cy="25165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424242"/>
                </a:solidFill>
                <a:ea typeface="思源黑体 Light"/>
              </a:rPr>
              <a:t>在实现上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，考虑到数据安全和服务性能，何时将缓存中的 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AOF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日志写入硬盘中是一个重要的问题。在本项目中，我们选择实现了保证数据安全的实现方式，即对每一条写指令，都马上将对应的 </a:t>
            </a:r>
            <a:r>
              <a:rPr lang="en-US" altLang="zh-CN" sz="2800" dirty="0">
                <a:solidFill>
                  <a:srgbClr val="424242"/>
                </a:solidFill>
                <a:ea typeface="思源黑体 Light"/>
              </a:rPr>
              <a:t>AOF </a:t>
            </a:r>
            <a:r>
              <a:rPr lang="zh-CN" altLang="en-US" sz="2800" dirty="0">
                <a:solidFill>
                  <a:srgbClr val="424242"/>
                </a:solidFill>
                <a:ea typeface="思源黑体 Light"/>
              </a:rPr>
              <a:t>日志写入盘中。</a:t>
            </a:r>
            <a:endParaRPr lang="en-US" sz="2800" dirty="0">
              <a:solidFill>
                <a:srgbClr val="424242"/>
              </a:solidFill>
              <a:ea typeface="思源黑体 Ligh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3500346" y="8267700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42424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一段</a:t>
            </a:r>
            <a:r>
              <a:rPr kumimoji="1" lang="en-US" altLang="zh-CN" dirty="0">
                <a:solidFill>
                  <a:srgbClr val="42424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 AOF </a:t>
            </a:r>
            <a:r>
              <a:rPr kumimoji="1" lang="zh-CN" altLang="en-US" dirty="0">
                <a:solidFill>
                  <a:srgbClr val="424242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日志示例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448</Words>
  <Application>Microsoft Macintosh PowerPoint</Application>
  <PresentationFormat>自定义</PresentationFormat>
  <Paragraphs>64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思源黑体 Light</vt:lpstr>
      <vt:lpstr>Noto Kufi Arabic Bold</vt:lpstr>
      <vt:lpstr>Arial</vt:lpstr>
      <vt:lpstr>Calibri</vt:lpstr>
      <vt:lpstr>等线</vt:lpstr>
      <vt:lpstr>KaiTi</vt:lpstr>
      <vt:lpstr>思源黑体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蓝白色大学生创业计划书现代科技比赛中文演示文稿</dc:title>
  <dc:creator/>
  <cp:lastModifiedBy>创宇 欧阳</cp:lastModifiedBy>
  <cp:revision>9</cp:revision>
  <dcterms:created xsi:type="dcterms:W3CDTF">2023-09-14T13:33:12Z</dcterms:created>
  <dcterms:modified xsi:type="dcterms:W3CDTF">2023-09-15T01:17:59Z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2052-11.1.0.11704</vt:lpwstr>
  </property>
</Properties>
</file>